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Cabin"/>
      <p:regular r:id="rId52"/>
      <p:bold r:id="rId53"/>
      <p:italic r:id="rId54"/>
      <p:boldItalic r:id="rId55"/>
    </p:embeddedFont>
    <p:embeddedFont>
      <p:font typeface="Raleway Light"/>
      <p:regular r:id="rId56"/>
      <p:bold r:id="rId57"/>
      <p:italic r:id="rId58"/>
      <p:boldItalic r:id="rId59"/>
    </p:embeddedFont>
    <p:embeddedFont>
      <p:font typeface="Roboto Mono"/>
      <p:regular r:id="rId60"/>
      <p:bold r:id="rId61"/>
      <p:italic r:id="rId62"/>
      <p:boldItalic r:id="rId63"/>
    </p:embeddedFont>
    <p:embeddedFont>
      <p:font typeface="Gill Sans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Raleway-regular.fntdata"/><Relationship Id="rId47" Type="http://schemas.openxmlformats.org/officeDocument/2006/relationships/slide" Target="slides/slide42.xml"/><Relationship Id="rId49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italic.fntdata"/><Relationship Id="rId61" Type="http://schemas.openxmlformats.org/officeDocument/2006/relationships/font" Target="fonts/RobotoMono-bold.fntdata"/><Relationship Id="rId20" Type="http://schemas.openxmlformats.org/officeDocument/2006/relationships/slide" Target="slides/slide15.xml"/><Relationship Id="rId64" Type="http://schemas.openxmlformats.org/officeDocument/2006/relationships/font" Target="fonts/GillSans-regular.fntdata"/><Relationship Id="rId63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Gill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Cabin-bold.fntdata"/><Relationship Id="rId52" Type="http://schemas.openxmlformats.org/officeDocument/2006/relationships/font" Target="fonts/Cabin-regular.fntdata"/><Relationship Id="rId11" Type="http://schemas.openxmlformats.org/officeDocument/2006/relationships/slide" Target="slides/slide6.xml"/><Relationship Id="rId55" Type="http://schemas.openxmlformats.org/officeDocument/2006/relationships/font" Target="fonts/Cabin-boldItalic.fntdata"/><Relationship Id="rId10" Type="http://schemas.openxmlformats.org/officeDocument/2006/relationships/slide" Target="slides/slide5.xml"/><Relationship Id="rId54" Type="http://schemas.openxmlformats.org/officeDocument/2006/relationships/font" Target="fonts/Cabin-italic.fntdata"/><Relationship Id="rId13" Type="http://schemas.openxmlformats.org/officeDocument/2006/relationships/slide" Target="slides/slide8.xml"/><Relationship Id="rId57" Type="http://schemas.openxmlformats.org/officeDocument/2006/relationships/font" Target="fonts/RalewayLight-bold.fntdata"/><Relationship Id="rId12" Type="http://schemas.openxmlformats.org/officeDocument/2006/relationships/slide" Target="slides/slide7.xml"/><Relationship Id="rId56" Type="http://schemas.openxmlformats.org/officeDocument/2006/relationships/font" Target="fonts/RalewayLight-regular.fntdata"/><Relationship Id="rId15" Type="http://schemas.openxmlformats.org/officeDocument/2006/relationships/slide" Target="slides/slide10.xml"/><Relationship Id="rId59" Type="http://schemas.openxmlformats.org/officeDocument/2006/relationships/font" Target="fonts/Raleway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Raleway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e2ddedbd0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e2ddedbd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e2ddedbd0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e2ddedbd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e2ddedbd0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e2ddedbd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e2ddedbd0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e2ddedbd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e2ddedbd0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e2ddedbd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e2ddedbd0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e2ddedbd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e2ddedbd0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e2ddedbd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e2ddedbd0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e2ddedbd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e2ddedbd0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e2ddedbd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e2ddedbd0_0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e2ddedbd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e2ddedbd0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e2ddedb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e2ddedbd0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e2ddedbd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e2ddedbd0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e2ddedbd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e2ddedbd0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e2ddedbd0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e2ddedbd0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e2ddedbd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e2ddedbd0_0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e2ddedbd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e2ddedbd0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e2ddedbd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e2ddedbd0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e2ddedbd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e2ddedbd0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e2ddedbd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e2ddedbd0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e2ddedbd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e2ddedbd0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e2ddedbd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e2ddedbd0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e2ddedb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e2ddedbd0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e2ddedbd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e2ddedbd0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e2ddedbd0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e2ddedbd0_0_3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e2ddedbd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4e2ddedbd0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4e2ddedbd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e2ddedbd0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We already make technical baselines available for a range of platforms that can form the foundation of your own GDPR auditing.</a:t>
            </a:r>
            <a:endParaRPr/>
          </a:p>
        </p:txBody>
      </p:sp>
      <p:sp>
        <p:nvSpPr>
          <p:cNvPr id="414" name="Google Shape;414;g4e2ddedbd0_0_3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e2ddedbd0_0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e2ddedbd0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e2ddedbd0_0_4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e2ddedbd0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e2ddedbd0_0_4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e2ddedbd0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e2ddedbd0_0_4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e2ddedbd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4eb94e1af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4eb94e1a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e2ddedbd0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e2ddedbd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e2ddedbd0_0_4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e2ddedbd0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4eb94e1af7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4eb94e1af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e2ddedbd0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e2ddedbd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e2ddedbd0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e2ddedbd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e2ddedbd0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e2ddedbd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e2ddedbd0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e2ddedbd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2ddedbd0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2ddedbd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e2ddedbd0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e2ddedbd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580479" y="365"/>
            <a:ext cx="3563399" cy="51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381000" y="1819376"/>
            <a:ext cx="5199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aleway"/>
              <a:buNone/>
              <a:defRPr b="0" i="0" sz="33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81000" y="2571750"/>
            <a:ext cx="5199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4346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12700" lvl="1" marL="3429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12700" lvl="2" marL="685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None/>
              <a:defRPr b="0" i="0" sz="12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12700" lvl="3" marL="10287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12700" lvl="4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12700" lvl="5" marL="17145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270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270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270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381000" y="3487025"/>
            <a:ext cx="5199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4346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12700" lvl="1" marL="3429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12700" lvl="2" marL="685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None/>
              <a:defRPr b="0" i="0" sz="12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12700" lvl="3" marL="10287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12700" lvl="4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12700" lvl="5" marL="17145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270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270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270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23726" y="1131875"/>
            <a:ext cx="2876896" cy="28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ullets">
  <p:cSld name="4_Bullets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type="title"/>
          </p:nvPr>
        </p:nvSpPr>
        <p:spPr>
          <a:xfrm>
            <a:off x="381000" y="342898"/>
            <a:ext cx="83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None/>
              <a:defRPr b="0" i="0" sz="3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49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4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>
            <a:off x="0" y="3579875"/>
            <a:ext cx="9144000" cy="15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3800" y="97164"/>
            <a:ext cx="670900" cy="2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anding">
  <p:cSld name="Branding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8665579" y="0"/>
            <a:ext cx="478421" cy="4405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8475" y="1033463"/>
            <a:ext cx="3067047" cy="3076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81000" y="342899"/>
            <a:ext cx="83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leway"/>
              <a:buNone/>
              <a:defRPr b="0" i="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81000" y="1035918"/>
            <a:ext cx="8382000" cy="3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>
  <p:cSld name="Divider Slide">
    <p:bg>
      <p:bgPr>
        <a:solidFill>
          <a:schemeClr val="accen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ctrTitle"/>
          </p:nvPr>
        </p:nvSpPr>
        <p:spPr>
          <a:xfrm>
            <a:off x="381000" y="1819377"/>
            <a:ext cx="6172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Raleway"/>
              <a:buNone/>
              <a:defRPr b="0" i="0" sz="33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381000" y="3058667"/>
            <a:ext cx="6172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17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2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5580479" y="365"/>
            <a:ext cx="3563400" cy="51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6"/>
          <p:cNvSpPr txBox="1"/>
          <p:nvPr>
            <p:ph type="ctrTitle"/>
          </p:nvPr>
        </p:nvSpPr>
        <p:spPr>
          <a:xfrm>
            <a:off x="381000" y="1819377"/>
            <a:ext cx="5199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Raleway"/>
              <a:buNone/>
              <a:defRPr b="0" i="0" sz="33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381000" y="2571750"/>
            <a:ext cx="5199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4346"/>
              </a:buClr>
              <a:buSzPts val="917"/>
              <a:buFont typeface="Arial"/>
              <a:buNone/>
              <a:defRPr b="0" i="0" sz="1500" u="none" cap="none" strike="noStrik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2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29333" y="1154321"/>
            <a:ext cx="2865900" cy="28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idx="2" type="subTitle"/>
          </p:nvPr>
        </p:nvSpPr>
        <p:spPr>
          <a:xfrm>
            <a:off x="381000" y="3487025"/>
            <a:ext cx="5199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4346"/>
              </a:buClr>
              <a:buSzPts val="800"/>
              <a:buFont typeface="Arial"/>
              <a:buNone/>
              <a:defRPr b="0" i="0" sz="1200" u="none" cap="none" strike="noStrik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2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vider Slide">
  <p:cSld name="1_Divider Slide">
    <p:bg>
      <p:bgPr>
        <a:solidFill>
          <a:schemeClr val="accent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ctrTitle"/>
          </p:nvPr>
        </p:nvSpPr>
        <p:spPr>
          <a:xfrm>
            <a:off x="381000" y="1819377"/>
            <a:ext cx="6172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Raleway"/>
              <a:buNone/>
              <a:defRPr b="0" i="0" sz="33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381000" y="3058667"/>
            <a:ext cx="6172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17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2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Bullets">
  <p:cSld name="5_Bullets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81000" y="342899"/>
            <a:ext cx="83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leway"/>
              <a:buNone/>
              <a:defRPr b="0" i="0" sz="3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81000" y="1107575"/>
            <a:ext cx="83820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6" name="Google Shape;76;p18"/>
          <p:cNvSpPr/>
          <p:nvPr/>
        </p:nvSpPr>
        <p:spPr>
          <a:xfrm>
            <a:off x="0" y="3579875"/>
            <a:ext cx="9144000" cy="15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ullets">
  <p:cSld name="3_Bullets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81000" y="342899"/>
            <a:ext cx="519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leway"/>
              <a:buNone/>
              <a:defRPr b="0" i="0" sz="3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" name="Google Shape;80;p19"/>
          <p:cNvSpPr/>
          <p:nvPr/>
        </p:nvSpPr>
        <p:spPr>
          <a:xfrm>
            <a:off x="5580479" y="365"/>
            <a:ext cx="3563400" cy="51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ctrTitle"/>
          </p:nvPr>
        </p:nvSpPr>
        <p:spPr>
          <a:xfrm>
            <a:off x="381000" y="1819377"/>
            <a:ext cx="68667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Raleway"/>
              <a:buNone/>
              <a:defRPr b="0" i="0" sz="33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20"/>
          <p:cNvSpPr txBox="1"/>
          <p:nvPr>
            <p:ph idx="1" type="subTitle"/>
          </p:nvPr>
        </p:nvSpPr>
        <p:spPr>
          <a:xfrm>
            <a:off x="381000" y="2571750"/>
            <a:ext cx="6866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4346"/>
              </a:buClr>
              <a:buSzPts val="917"/>
              <a:buFont typeface="Arial"/>
              <a:buNone/>
              <a:defRPr b="0" i="0" sz="1500" u="none" cap="none" strike="noStrik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0" i="0" sz="12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2" type="body"/>
          </p:nvPr>
        </p:nvSpPr>
        <p:spPr>
          <a:xfrm>
            <a:off x="381000" y="3474188"/>
            <a:ext cx="6866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733"/>
              <a:buFont typeface="Arial"/>
              <a:buNone/>
              <a:defRPr b="0" i="0" sz="1200" u="none" cap="none" strike="noStrik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43"/>
              <a:buFont typeface="Arial"/>
              <a:buNone/>
              <a:defRPr b="1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b="1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2"/>
              <a:buFont typeface="Noto Sans Symbols"/>
              <a:buNone/>
              <a:defRPr b="1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82"/>
              <a:buFont typeface="Noto Sans Symbols"/>
              <a:buNone/>
              <a:defRPr b="1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85" name="Google Shape;8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0526" y="3406449"/>
            <a:ext cx="1422600" cy="139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ullets">
  <p:cSld name="2_Bullets"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381000" y="342899"/>
            <a:ext cx="519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leway"/>
              <a:buNone/>
              <a:defRPr b="0" i="0" sz="3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" name="Google Shape;89;p21"/>
          <p:cNvSpPr/>
          <p:nvPr/>
        </p:nvSpPr>
        <p:spPr>
          <a:xfrm>
            <a:off x="5580479" y="365"/>
            <a:ext cx="3563400" cy="51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539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400"/>
              <a:buFont typeface="Arial"/>
              <a:buChar char="•"/>
              <a:defRPr b="0" i="0" sz="1500" u="none" cap="none" strike="noStrik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49237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325"/>
              <a:buFont typeface="Arial"/>
              <a:buChar char="•"/>
              <a:defRPr b="0" i="0" sz="1300" u="none" cap="none" strike="noStrik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476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300"/>
              <a:buFont typeface="Arial"/>
              <a:buChar char="•"/>
              <a:defRPr b="0" i="0" sz="1200" u="none" cap="none" strike="noStrik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476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300"/>
              <a:buFont typeface="Arial"/>
              <a:buChar char="•"/>
              <a:defRPr b="0" i="0" sz="1200" u="none" cap="none" strike="noStrik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81003" y="342902"/>
            <a:ext cx="8382000" cy="51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3800" y="97164"/>
            <a:ext cx="670900" cy="2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Bullets">
  <p:cSld name="4_Bullets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381000" y="342899"/>
            <a:ext cx="83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leway"/>
              <a:buNone/>
              <a:defRPr b="0" i="0" sz="3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3" name="Google Shape;93;p22"/>
          <p:cNvSpPr/>
          <p:nvPr/>
        </p:nvSpPr>
        <p:spPr>
          <a:xfrm>
            <a:off x="0" y="3579875"/>
            <a:ext cx="9144000" cy="156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anding">
  <p:cSld name="Branding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 b="9321" l="0" r="0" t="0"/>
          <a:stretch/>
        </p:blipFill>
        <p:spPr>
          <a:xfrm>
            <a:off x="3143250" y="1016551"/>
            <a:ext cx="2857499" cy="282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Middle">
  <p:cSld name="Logo Midd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lain transparent logo.png" id="98" name="Google Shape;98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03367" y="986188"/>
            <a:ext cx="3129600" cy="30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5"/>
          <p:cNvSpPr/>
          <p:nvPr/>
        </p:nvSpPr>
        <p:spPr>
          <a:xfrm>
            <a:off x="8515618" y="4517558"/>
            <a:ext cx="509700" cy="4899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28575" lIns="57150" spcFirstLastPara="1" rIns="57150" wrap="square" tIns="2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"/>
              <a:buFont typeface="Gill Sans"/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81003" y="342902"/>
            <a:ext cx="8382000" cy="51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3000" u="none" cap="none" strike="noStrik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30198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1600"/>
              <a:buFont typeface="Arial"/>
              <a:buChar char="•"/>
              <a:defRPr b="0" i="0" sz="1800" u="none" cap="none" strike="noStrik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53999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400"/>
              <a:buFont typeface="Arial"/>
              <a:buChar char="•"/>
              <a:defRPr b="0" i="0" sz="1500" u="none" cap="none" strike="noStrik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49237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325"/>
              <a:buFont typeface="Arial"/>
              <a:buChar char="•"/>
              <a:defRPr b="0" i="0" sz="1300" u="none" cap="none" strike="noStrik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4765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300"/>
              <a:buFont typeface="Arial"/>
              <a:buChar char="•"/>
              <a:defRPr b="0" i="0" sz="1200" u="none" cap="none" strike="noStrik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476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E4346"/>
              </a:buClr>
              <a:buSzPts val="300"/>
              <a:buFont typeface="Arial"/>
              <a:buChar char="•"/>
              <a:defRPr b="0" i="0" sz="1200" u="none" cap="none" strike="noStrik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3800" y="97164"/>
            <a:ext cx="670900" cy="2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vider Slide">
  <p:cSld name="1_Divider Slide">
    <p:bg>
      <p:bgPr>
        <a:solidFill>
          <a:schemeClr val="accen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ctrTitle"/>
          </p:nvPr>
        </p:nvSpPr>
        <p:spPr>
          <a:xfrm>
            <a:off x="381000" y="1819376"/>
            <a:ext cx="6172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b="0" i="0" sz="33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381000" y="3058667"/>
            <a:ext cx="6172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12700" lvl="1" marL="3429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12700" lvl="2" marL="685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None/>
              <a:defRPr b="0" i="0" sz="12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12700" lvl="3" marL="10287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12700" lvl="4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12700" lvl="5" marL="17145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270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270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270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8665579" y="0"/>
            <a:ext cx="478421" cy="4405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">
  <p:cSld name="Divider Slide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ctrTitle"/>
          </p:nvPr>
        </p:nvSpPr>
        <p:spPr>
          <a:xfrm>
            <a:off x="381000" y="1819376"/>
            <a:ext cx="61722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leway"/>
              <a:buNone/>
              <a:defRPr b="0" i="0" sz="33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28" name="Google Shape;28;p6"/>
          <p:cNvSpPr txBox="1"/>
          <p:nvPr>
            <p:ph idx="1" type="subTitle"/>
          </p:nvPr>
        </p:nvSpPr>
        <p:spPr>
          <a:xfrm>
            <a:off x="381000" y="3058667"/>
            <a:ext cx="6172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12700" lvl="1" marL="3429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12700" lvl="2" marL="685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None/>
              <a:defRPr b="0" i="0" sz="12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12700" lvl="3" marL="10287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12700" lvl="4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None/>
              <a:defRPr b="0" i="0" sz="11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12700" lvl="5" marL="17145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1270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1270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1270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09192"/>
              </a:buClr>
              <a:buSzPts val="1100"/>
              <a:buFont typeface="Arial"/>
              <a:buNone/>
              <a:defRPr b="0" i="0" sz="1500" u="none" cap="none" strike="noStrik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8665579" y="0"/>
            <a:ext cx="478421" cy="440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1330522" y="1078258"/>
            <a:ext cx="64830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SzPts val="1400"/>
              <a:buFont typeface="Cabin"/>
              <a:buNone/>
              <a:defRPr b="0" i="0" sz="3000" u="none" cap="none" strike="noStrik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38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38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38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38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4191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38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38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38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38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1330522" y="2779363"/>
            <a:ext cx="64830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2000" u="none" cap="none" strike="noStrike">
                <a:solidFill>
                  <a:srgbClr val="53535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bin"/>
              <a:buNone/>
              <a:defRPr b="0" i="0" sz="20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800"/>
              <a:buFont typeface="Cabin"/>
              <a:buNone/>
              <a:defRPr b="0" i="0" sz="20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Cabin"/>
              <a:buNone/>
              <a:defRPr b="0" i="0" sz="20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00"/>
              <a:buFont typeface="Cabin"/>
              <a:buNone/>
              <a:defRPr b="0" i="0" sz="20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Cabin"/>
              <a:buChar char="•"/>
              <a:defRPr b="0" i="0" sz="20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Cabin"/>
              <a:buChar char="•"/>
              <a:defRPr b="0" i="0" sz="20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Cabin"/>
              <a:buChar char="•"/>
              <a:defRPr b="0" i="0" sz="20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35353"/>
              </a:buClr>
              <a:buSzPts val="1600"/>
              <a:buFont typeface="Cabin"/>
              <a:buChar char="•"/>
              <a:defRPr b="0" i="0" sz="2000" u="none" cap="none" strike="noStrik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3800" y="97164"/>
            <a:ext cx="670900" cy="2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Bullets">
  <p:cSld name="5_Bullets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381000" y="342898"/>
            <a:ext cx="83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None/>
              <a:defRPr b="0" i="0" sz="3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6" name="Google Shape;36;p8"/>
          <p:cNvSpPr/>
          <p:nvPr/>
        </p:nvSpPr>
        <p:spPr>
          <a:xfrm>
            <a:off x="0" y="3579875"/>
            <a:ext cx="9144000" cy="156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" name="Google Shape;37;p8"/>
          <p:cNvSpPr txBox="1"/>
          <p:nvPr>
            <p:ph idx="1" type="body"/>
          </p:nvPr>
        </p:nvSpPr>
        <p:spPr>
          <a:xfrm>
            <a:off x="381000" y="1066800"/>
            <a:ext cx="8382000" cy="22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49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4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63800" y="97164"/>
            <a:ext cx="670900" cy="2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ullets">
  <p:cSld name="3_Bullets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381000" y="342898"/>
            <a:ext cx="519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None/>
              <a:defRPr b="0" i="0" sz="3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49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4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" name="Google Shape;42;p9"/>
          <p:cNvSpPr/>
          <p:nvPr/>
        </p:nvSpPr>
        <p:spPr>
          <a:xfrm>
            <a:off x="5580479" y="365"/>
            <a:ext cx="3563399" cy="51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ullets">
  <p:cSld name="2_Bullets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381000" y="342898"/>
            <a:ext cx="519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None/>
              <a:defRPr b="0" i="0" sz="3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43546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49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49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6" name="Google Shape;46;p10"/>
          <p:cNvSpPr/>
          <p:nvPr/>
        </p:nvSpPr>
        <p:spPr>
          <a:xfrm>
            <a:off x="5580479" y="365"/>
            <a:ext cx="3563399" cy="514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336150" spcFirstLastPara="1" rIns="68575" wrap="square" tIns="12774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</a:pPr>
            <a:r>
              <a:t/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1000" y="342898"/>
            <a:ext cx="83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aleway"/>
              <a:buNone/>
              <a:defRPr b="0" i="0" sz="23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1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1000" y="1035918"/>
            <a:ext cx="8382000" cy="324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79399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▪"/>
              <a:defRPr b="0" i="0" sz="9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730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Char char="▪"/>
              <a:defRPr b="0" i="0" sz="8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73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Noto Sans Symbols"/>
              <a:buChar char="▪"/>
              <a:defRPr b="0" i="0" sz="8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381000" y="342899"/>
            <a:ext cx="8382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aleway"/>
              <a:buNone/>
              <a:defRPr b="0" i="0" sz="30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381000" y="1035918"/>
            <a:ext cx="8382000" cy="3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29844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▪"/>
              <a:defRPr b="0" i="0" sz="12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Noto Sans Symbols"/>
              <a:buChar char="▪"/>
              <a:defRPr b="0" i="0" sz="1100" u="none" cap="none" strike="noStrik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inspec.io/" TargetMode="External"/><Relationship Id="rId4" Type="http://schemas.openxmlformats.org/officeDocument/2006/relationships/hyperlink" Target="https://learn.chef.io/" TargetMode="External"/><Relationship Id="rId5" Type="http://schemas.openxmlformats.org/officeDocument/2006/relationships/hyperlink" Target="https://www.chef.io/summits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ctrTitle"/>
          </p:nvPr>
        </p:nvSpPr>
        <p:spPr>
          <a:xfrm>
            <a:off x="381000" y="1819376"/>
            <a:ext cx="5199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aleway"/>
              <a:buNone/>
            </a:pPr>
            <a:r>
              <a:rPr lang="en-US"/>
              <a:t>Continuous Compliance for the Modern Enterprise</a:t>
            </a:r>
            <a:endParaRPr b="0" i="0" sz="3300" u="none" cap="none" strike="noStrike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105;p26"/>
          <p:cNvSpPr txBox="1"/>
          <p:nvPr>
            <p:ph idx="2" type="subTitle"/>
          </p:nvPr>
        </p:nvSpPr>
        <p:spPr>
          <a:xfrm>
            <a:off x="381000" y="3487025"/>
            <a:ext cx="5199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4346"/>
              </a:buClr>
              <a:buFont typeface="Arial"/>
              <a:buNone/>
            </a:pPr>
            <a:r>
              <a:rPr lang="en-US"/>
              <a:t>Tom Robinson-Gore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/>
        </p:nvSpPr>
        <p:spPr>
          <a:xfrm>
            <a:off x="1139825" y="718375"/>
            <a:ext cx="6867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Tradeoff: Speed vs Risk</a:t>
            </a:r>
            <a:endParaRPr sz="3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0" name="Google Shape;19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34" y="2053900"/>
            <a:ext cx="1035689" cy="103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91207" y="2053906"/>
            <a:ext cx="1085229" cy="10356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5"/>
          <p:cNvSpPr txBox="1"/>
          <p:nvPr/>
        </p:nvSpPr>
        <p:spPr>
          <a:xfrm>
            <a:off x="828925" y="3323200"/>
            <a:ext cx="2965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5"/>
              <a:buFont typeface="Gill Sans"/>
              <a:buNone/>
            </a:pPr>
            <a:r>
              <a:rPr i="0" lang="en-US" sz="1625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DevOps teams focus on faster innovation, potentially increasing risk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5451063" y="3407351"/>
            <a:ext cx="29655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5"/>
              <a:buFont typeface="Gill Sans"/>
              <a:buNone/>
            </a:pPr>
            <a:r>
              <a:rPr i="0" lang="en-US" sz="1625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InfoSec teams focus on mitigating risk, potentially reducing speed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/>
        </p:nvSpPr>
        <p:spPr>
          <a:xfrm>
            <a:off x="1139825" y="718375"/>
            <a:ext cx="6867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Tradeoff: Risk vs Efficiency</a:t>
            </a:r>
            <a:endParaRPr sz="3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9" name="Google Shape;19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834" y="2053900"/>
            <a:ext cx="1035689" cy="1035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391207" y="2053906"/>
            <a:ext cx="1085229" cy="10356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/>
        </p:nvSpPr>
        <p:spPr>
          <a:xfrm>
            <a:off x="828925" y="3323200"/>
            <a:ext cx="2965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5"/>
              <a:buFont typeface="Gill Sans"/>
              <a:buNone/>
            </a:pPr>
            <a:r>
              <a:rPr i="0" lang="en-US" sz="1625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Ops want to just pick up a tool and get started with it without spending hours customizing it.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5451063" y="3407351"/>
            <a:ext cx="29655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25"/>
              <a:buFont typeface="Gill Sans"/>
              <a:buNone/>
            </a:pPr>
            <a:r>
              <a:rPr i="0" lang="en-US" sz="1625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InfoSec teams want to make sure scanning tools cover all risks and controls of GDPR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1330500" y="2004003"/>
            <a:ext cx="6483000" cy="11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Modern Enterprises excel in all three areas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8" name="Google Shape;208;p37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8"/>
          <p:cNvSpPr txBox="1"/>
          <p:nvPr>
            <p:ph type="ctrTitle"/>
          </p:nvPr>
        </p:nvSpPr>
        <p:spPr>
          <a:xfrm>
            <a:off x="381000" y="1819376"/>
            <a:ext cx="61722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Speed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Compliance as an innovation blocker</a:t>
            </a:r>
            <a:endParaRPr/>
          </a:p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603175" y="1465350"/>
            <a:ext cx="42339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15898" lvl="0" marL="1778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rPr b="1" lang="en-US" sz="2000"/>
              <a:t>Scenario:</a:t>
            </a:r>
            <a:r>
              <a:rPr lang="en-US" sz="2000"/>
              <a:t> A top financial services firm parks new applications in security reviews for up to a year before they can be released.</a:t>
            </a:r>
            <a:endParaRPr sz="2000"/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685" y="2232839"/>
            <a:ext cx="879075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801" y="2232839"/>
            <a:ext cx="881064" cy="8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/>
        </p:nvSpPr>
        <p:spPr>
          <a:xfrm>
            <a:off x="5472974" y="3330040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Deployment frequency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39"/>
          <p:cNvSpPr txBox="1"/>
          <p:nvPr/>
        </p:nvSpPr>
        <p:spPr>
          <a:xfrm>
            <a:off x="6878864" y="3330040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Time from</a:t>
            </a:r>
            <a:b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commit to deploy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5486851" y="1411760"/>
            <a:ext cx="285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SPEED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Measure of rate</a:t>
            </a:r>
            <a:b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of software change</a:t>
            </a:r>
            <a:endParaRPr b="0" i="0" sz="5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39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type="title"/>
          </p:nvPr>
        </p:nvSpPr>
        <p:spPr>
          <a:xfrm>
            <a:off x="1330497" y="1379646"/>
            <a:ext cx="6483000" cy="17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2"/>
                </a:solidFill>
              </a:rPr>
              <a:t>The self-fulfilling prophecy is a false definition of the situation evoking a new behavior which makes the original false conception come true. This specious validity of the self-fulfilling prophecy perpetuates a </a:t>
            </a:r>
            <a:r>
              <a:rPr b="1" lang="en-US" sz="1800">
                <a:solidFill>
                  <a:schemeClr val="accent2"/>
                </a:solidFill>
              </a:rPr>
              <a:t>reign of error</a:t>
            </a:r>
            <a:r>
              <a:rPr lang="en-US" sz="1800">
                <a:solidFill>
                  <a:schemeClr val="accent2"/>
                </a:solidFill>
              </a:rPr>
              <a:t>. For the prophet will cite the actual course of events as proof that he/she was right from the very beginning.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231" name="Google Shape;231;p40"/>
          <p:cNvSpPr txBox="1"/>
          <p:nvPr>
            <p:ph idx="1" type="body"/>
          </p:nvPr>
        </p:nvSpPr>
        <p:spPr>
          <a:xfrm>
            <a:off x="1330497" y="3080751"/>
            <a:ext cx="64830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accent1"/>
                </a:solidFill>
              </a:rPr>
              <a:t>Wikipedia - 2019</a:t>
            </a:r>
            <a:endParaRPr i="1">
              <a:solidFill>
                <a:schemeClr val="accent1"/>
              </a:solidFill>
            </a:endParaRPr>
          </a:p>
        </p:txBody>
      </p:sp>
      <p:sp>
        <p:nvSpPr>
          <p:cNvPr id="232" name="Google Shape;232;p40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ctrTitle"/>
          </p:nvPr>
        </p:nvSpPr>
        <p:spPr>
          <a:xfrm>
            <a:off x="381000" y="1819376"/>
            <a:ext cx="61722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Efficiency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Lack of testing throughout the SDLC</a:t>
            </a:r>
            <a:endParaRPr/>
          </a:p>
        </p:txBody>
      </p:sp>
      <p:sp>
        <p:nvSpPr>
          <p:cNvPr id="243" name="Google Shape;243;p42"/>
          <p:cNvSpPr txBox="1"/>
          <p:nvPr>
            <p:ph idx="1" type="body"/>
          </p:nvPr>
        </p:nvSpPr>
        <p:spPr>
          <a:xfrm>
            <a:off x="603175" y="1465350"/>
            <a:ext cx="43875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15898" lvl="0" marL="1778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rPr b="1" lang="en-US" sz="2000"/>
              <a:t>Scenario:</a:t>
            </a:r>
            <a:r>
              <a:rPr lang="en-US" sz="2000"/>
              <a:t> </a:t>
            </a:r>
            <a:r>
              <a:rPr lang="en-US" sz="2000"/>
              <a:t>A leading retailer takes four months to deliver new functionality to its mobile app, and half of all updates break something.</a:t>
            </a:r>
            <a:endParaRPr sz="2000"/>
          </a:p>
        </p:txBody>
      </p:sp>
      <p:pic>
        <p:nvPicPr>
          <p:cNvPr id="244" name="Google Shape;2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142" y="2232839"/>
            <a:ext cx="881064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252" y="2232839"/>
            <a:ext cx="881064" cy="8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/>
        </p:nvSpPr>
        <p:spPr>
          <a:xfrm>
            <a:off x="6876315" y="3330040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Mean time</a:t>
            </a:r>
            <a:b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to resolve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42"/>
          <p:cNvSpPr txBox="1"/>
          <p:nvPr/>
        </p:nvSpPr>
        <p:spPr>
          <a:xfrm>
            <a:off x="5470425" y="3330040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Change failure</a:t>
            </a:r>
            <a:b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rate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42"/>
          <p:cNvSpPr txBox="1"/>
          <p:nvPr/>
        </p:nvSpPr>
        <p:spPr>
          <a:xfrm>
            <a:off x="5488205" y="1411760"/>
            <a:ext cx="28395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EFFICIENCY</a:t>
            </a:r>
            <a:endParaRPr b="1" i="0" sz="18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Measure of effectiveness</a:t>
            </a:r>
            <a:b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of software change</a:t>
            </a:r>
            <a:endParaRPr b="0" i="0" sz="5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42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Lack of testing throughout the SDLC</a:t>
            </a:r>
            <a:endParaRPr/>
          </a:p>
        </p:txBody>
      </p:sp>
      <p:sp>
        <p:nvSpPr>
          <p:cNvPr id="255" name="Google Shape;255;p43"/>
          <p:cNvSpPr txBox="1"/>
          <p:nvPr/>
        </p:nvSpPr>
        <p:spPr>
          <a:xfrm>
            <a:off x="1627094" y="1371600"/>
            <a:ext cx="71343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B21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In a development workflow</a:t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5943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536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1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As part of a build pipeline</a:t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5943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536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1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In production</a:t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5943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536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1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On long lived / legacy systems</a:t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A close up of a logo&#10;&#10;Description generated with very high confidence" id="256" name="Google Shape;25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017" y="2083551"/>
            <a:ext cx="627972" cy="6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257" name="Google Shape;25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041" y="1333565"/>
            <a:ext cx="567930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ocker icon" id="258" name="Google Shape;25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796" y="1388875"/>
            <a:ext cx="309311" cy="309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259" name="Google Shape;25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992" y="2893568"/>
            <a:ext cx="613665" cy="613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260" name="Google Shape;260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2264" y="3770484"/>
            <a:ext cx="563107" cy="56310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Lack of testing throughout the SDLC</a:t>
            </a:r>
            <a:endParaRPr/>
          </a:p>
        </p:txBody>
      </p:sp>
      <p:sp>
        <p:nvSpPr>
          <p:cNvPr id="267" name="Google Shape;267;p44"/>
          <p:cNvSpPr txBox="1"/>
          <p:nvPr/>
        </p:nvSpPr>
        <p:spPr>
          <a:xfrm>
            <a:off x="1627094" y="1371600"/>
            <a:ext cx="71343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In a development workflow</a:t>
            </a:r>
            <a:endParaRPr sz="1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5943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As part of a build pipeline</a:t>
            </a:r>
            <a:endParaRPr sz="1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5943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536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1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In production</a:t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5943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536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On long lived / legacy systems</a:t>
            </a:r>
            <a:endParaRPr sz="1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A close up of a logo&#10;&#10;Description generated with very high confidence" id="268" name="Google Shape;2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017" y="2083551"/>
            <a:ext cx="627972" cy="6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269" name="Google Shape;26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041" y="1333565"/>
            <a:ext cx="567930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ocker icon" id="270" name="Google Shape;27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796" y="1388875"/>
            <a:ext cx="309311" cy="309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271" name="Google Shape;27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992" y="2893568"/>
            <a:ext cx="613665" cy="613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272" name="Google Shape;272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2264" y="3770484"/>
            <a:ext cx="563107" cy="56310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81000" y="342898"/>
            <a:ext cx="51996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Me!</a:t>
            </a:r>
            <a:endParaRPr/>
          </a:p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381000" y="1371600"/>
            <a:ext cx="5199600" cy="30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Solutions Architect @ Chef Software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Nordics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Benelux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DACH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Eastern Europe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Background in DevOps transformation and release automation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-US"/>
              <a:t>trg@chef.io</a:t>
            </a:r>
            <a:endParaRPr/>
          </a:p>
        </p:txBody>
      </p:sp>
      <p:pic>
        <p:nvPicPr>
          <p:cNvPr id="112" name="Google Shape;1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975" y="1300950"/>
            <a:ext cx="2541600" cy="2541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ctrTitle"/>
          </p:nvPr>
        </p:nvSpPr>
        <p:spPr>
          <a:xfrm>
            <a:off x="381000" y="1819376"/>
            <a:ext cx="61722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Painful and wasteful audits</a:t>
            </a:r>
            <a:endParaRPr/>
          </a:p>
        </p:txBody>
      </p:sp>
      <p:sp>
        <p:nvSpPr>
          <p:cNvPr id="284" name="Google Shape;284;p46"/>
          <p:cNvSpPr txBox="1"/>
          <p:nvPr>
            <p:ph idx="1" type="body"/>
          </p:nvPr>
        </p:nvSpPr>
        <p:spPr>
          <a:xfrm>
            <a:off x="603175" y="1465350"/>
            <a:ext cx="42339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15898" lvl="0" marL="1778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rPr b="1" lang="en-US" sz="2000"/>
              <a:t>Scenario:</a:t>
            </a:r>
            <a:r>
              <a:rPr lang="en-US" sz="2000"/>
              <a:t> </a:t>
            </a:r>
            <a:r>
              <a:rPr lang="en-US" sz="2000"/>
              <a:t>A healthcare giant wastes thousands of hours on audits and still struggles to stay in compliance.</a:t>
            </a:r>
            <a:endParaRPr sz="2000"/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173" y="2232830"/>
            <a:ext cx="881064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544" y="2232830"/>
            <a:ext cx="879075" cy="8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 txBox="1"/>
          <p:nvPr/>
        </p:nvSpPr>
        <p:spPr>
          <a:xfrm>
            <a:off x="5481720" y="1411752"/>
            <a:ext cx="2844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RISK</a:t>
            </a:r>
            <a:endParaRPr sz="1900">
              <a:solidFill>
                <a:srgbClr val="434343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Measure of quality</a:t>
            </a:r>
            <a:b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of software change</a:t>
            </a:r>
            <a:endParaRPr b="0" i="0" sz="5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46"/>
          <p:cNvSpPr txBox="1"/>
          <p:nvPr/>
        </p:nvSpPr>
        <p:spPr>
          <a:xfrm>
            <a:off x="5788927" y="3330038"/>
            <a:ext cx="2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lang="en-US" sz="11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Conduct security reviews and complete changes</a:t>
            </a:r>
            <a:endParaRPr sz="10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9" name="Google Shape;289;p46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3713" y="938291"/>
            <a:ext cx="241200" cy="2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815" y="938291"/>
            <a:ext cx="2031297" cy="161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2825" y="3073929"/>
            <a:ext cx="2098964" cy="1169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6504" y="2802418"/>
            <a:ext cx="1712767" cy="171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83888" y="628317"/>
            <a:ext cx="1948295" cy="194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81997" y="1058891"/>
            <a:ext cx="3263004" cy="92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401545" y="2219364"/>
            <a:ext cx="2260193" cy="2251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rete.compliance.png" id="306" name="Google Shape;306;p48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407113" y="1531531"/>
            <a:ext cx="6972025" cy="250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8"/>
          <p:cNvSpPr txBox="1"/>
          <p:nvPr/>
        </p:nvSpPr>
        <p:spPr>
          <a:xfrm>
            <a:off x="1589603" y="1461360"/>
            <a:ext cx="69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1</a:t>
            </a:r>
            <a:endParaRPr/>
          </a:p>
        </p:txBody>
      </p:sp>
      <p:sp>
        <p:nvSpPr>
          <p:cNvPr id="308" name="Google Shape;308;p48"/>
          <p:cNvSpPr txBox="1"/>
          <p:nvPr/>
        </p:nvSpPr>
        <p:spPr>
          <a:xfrm>
            <a:off x="2638473" y="1698924"/>
            <a:ext cx="7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2</a:t>
            </a:r>
            <a:endParaRPr/>
          </a:p>
        </p:txBody>
      </p:sp>
      <p:sp>
        <p:nvSpPr>
          <p:cNvPr id="309" name="Google Shape;309;p48"/>
          <p:cNvSpPr txBox="1"/>
          <p:nvPr/>
        </p:nvSpPr>
        <p:spPr>
          <a:xfrm>
            <a:off x="4096693" y="1693534"/>
            <a:ext cx="7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3</a:t>
            </a:r>
            <a:endParaRPr/>
          </a:p>
        </p:txBody>
      </p:sp>
      <p:sp>
        <p:nvSpPr>
          <p:cNvPr id="310" name="Google Shape;310;p48"/>
          <p:cNvSpPr txBox="1"/>
          <p:nvPr/>
        </p:nvSpPr>
        <p:spPr>
          <a:xfrm>
            <a:off x="5386155" y="1738359"/>
            <a:ext cx="70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4</a:t>
            </a:r>
            <a:endParaRPr/>
          </a:p>
        </p:txBody>
      </p:sp>
      <p:sp>
        <p:nvSpPr>
          <p:cNvPr id="311" name="Google Shape;311;p48"/>
          <p:cNvSpPr txBox="1"/>
          <p:nvPr/>
        </p:nvSpPr>
        <p:spPr>
          <a:xfrm>
            <a:off x="6531429" y="1688144"/>
            <a:ext cx="7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5</a:t>
            </a:r>
            <a:endParaRPr/>
          </a:p>
        </p:txBody>
      </p:sp>
      <p:cxnSp>
        <p:nvCxnSpPr>
          <p:cNvPr id="312" name="Google Shape;312;p48"/>
          <p:cNvCxnSpPr/>
          <p:nvPr/>
        </p:nvCxnSpPr>
        <p:spPr>
          <a:xfrm rot="10800000">
            <a:off x="1612014" y="1110741"/>
            <a:ext cx="0" cy="2689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48"/>
          <p:cNvCxnSpPr/>
          <p:nvPr/>
        </p:nvCxnSpPr>
        <p:spPr>
          <a:xfrm rot="10800000">
            <a:off x="1361108" y="3603925"/>
            <a:ext cx="277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48"/>
          <p:cNvSpPr txBox="1"/>
          <p:nvPr/>
        </p:nvSpPr>
        <p:spPr>
          <a:xfrm>
            <a:off x="764850" y="2224702"/>
            <a:ext cx="9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Passing controls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rete.compliance2.png" id="319" name="Google Shape;319;p49"/>
          <p:cNvPicPr preferRelativeResize="0"/>
          <p:nvPr/>
        </p:nvPicPr>
        <p:blipFill rotWithShape="1">
          <a:blip r:embed="rId3">
            <a:alphaModFix/>
          </a:blip>
          <a:srcRect b="39" l="0" r="0" t="29"/>
          <a:stretch/>
        </p:blipFill>
        <p:spPr>
          <a:xfrm>
            <a:off x="1407113" y="1531532"/>
            <a:ext cx="6972021" cy="250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/>
        </p:nvSpPr>
        <p:spPr>
          <a:xfrm>
            <a:off x="1612014" y="1045981"/>
            <a:ext cx="63267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12"/>
              <a:buFont typeface="Gill Sans"/>
              <a:buNone/>
            </a:pPr>
            <a:r>
              <a:rPr b="1" i="0" lang="en-US" sz="1812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Faulty assumptions</a:t>
            </a:r>
            <a:endParaRPr/>
          </a:p>
        </p:txBody>
      </p:sp>
      <p:cxnSp>
        <p:nvCxnSpPr>
          <p:cNvPr id="321" name="Google Shape;321;p49"/>
          <p:cNvCxnSpPr/>
          <p:nvPr/>
        </p:nvCxnSpPr>
        <p:spPr>
          <a:xfrm rot="10800000">
            <a:off x="1612014" y="1110742"/>
            <a:ext cx="0" cy="2689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49"/>
          <p:cNvCxnSpPr/>
          <p:nvPr/>
        </p:nvCxnSpPr>
        <p:spPr>
          <a:xfrm rot="10800000">
            <a:off x="1361108" y="3603926"/>
            <a:ext cx="277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49"/>
          <p:cNvSpPr txBox="1"/>
          <p:nvPr/>
        </p:nvSpPr>
        <p:spPr>
          <a:xfrm>
            <a:off x="764850" y="2224703"/>
            <a:ext cx="9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Passing controls</a:t>
            </a:r>
            <a:endParaRPr/>
          </a:p>
        </p:txBody>
      </p:sp>
      <p:sp>
        <p:nvSpPr>
          <p:cNvPr id="324" name="Google Shape;324;p49"/>
          <p:cNvSpPr txBox="1"/>
          <p:nvPr/>
        </p:nvSpPr>
        <p:spPr>
          <a:xfrm>
            <a:off x="1589603" y="1461361"/>
            <a:ext cx="69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1</a:t>
            </a:r>
            <a:endParaRPr/>
          </a:p>
        </p:txBody>
      </p:sp>
      <p:sp>
        <p:nvSpPr>
          <p:cNvPr id="325" name="Google Shape;325;p49"/>
          <p:cNvSpPr txBox="1"/>
          <p:nvPr/>
        </p:nvSpPr>
        <p:spPr>
          <a:xfrm>
            <a:off x="2638473" y="1698925"/>
            <a:ext cx="7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2</a:t>
            </a:r>
            <a:endParaRPr/>
          </a:p>
        </p:txBody>
      </p:sp>
      <p:sp>
        <p:nvSpPr>
          <p:cNvPr id="326" name="Google Shape;326;p49"/>
          <p:cNvSpPr txBox="1"/>
          <p:nvPr/>
        </p:nvSpPr>
        <p:spPr>
          <a:xfrm>
            <a:off x="4096693" y="1693535"/>
            <a:ext cx="7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3</a:t>
            </a:r>
            <a:endParaRPr/>
          </a:p>
        </p:txBody>
      </p:sp>
      <p:sp>
        <p:nvSpPr>
          <p:cNvPr id="327" name="Google Shape;327;p49"/>
          <p:cNvSpPr txBox="1"/>
          <p:nvPr/>
        </p:nvSpPr>
        <p:spPr>
          <a:xfrm>
            <a:off x="5386155" y="1738360"/>
            <a:ext cx="70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4</a:t>
            </a:r>
            <a:endParaRPr/>
          </a:p>
        </p:txBody>
      </p:sp>
      <p:sp>
        <p:nvSpPr>
          <p:cNvPr id="328" name="Google Shape;328;p49"/>
          <p:cNvSpPr txBox="1"/>
          <p:nvPr/>
        </p:nvSpPr>
        <p:spPr>
          <a:xfrm>
            <a:off x="6531429" y="1688145"/>
            <a:ext cx="7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5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ctrTitle"/>
          </p:nvPr>
        </p:nvSpPr>
        <p:spPr>
          <a:xfrm>
            <a:off x="381000" y="1819376"/>
            <a:ext cx="61722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Compliance</a:t>
            </a:r>
            <a:endParaRPr/>
          </a:p>
        </p:txBody>
      </p:sp>
      <p:sp>
        <p:nvSpPr>
          <p:cNvPr id="334" name="Google Shape;334;p50"/>
          <p:cNvSpPr txBox="1"/>
          <p:nvPr>
            <p:ph idx="1" type="subTitle"/>
          </p:nvPr>
        </p:nvSpPr>
        <p:spPr>
          <a:xfrm>
            <a:off x="381000" y="3058667"/>
            <a:ext cx="61722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-US"/>
              <a:t>Increasing speed, maintaining efficiency and reducing risk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rete.compliance.png" id="339" name="Google Shape;339;p51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407113" y="1531531"/>
            <a:ext cx="6972025" cy="250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/>
        </p:nvSpPr>
        <p:spPr>
          <a:xfrm>
            <a:off x="1589603" y="1461360"/>
            <a:ext cx="69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1</a:t>
            </a:r>
            <a:endParaRPr/>
          </a:p>
        </p:txBody>
      </p:sp>
      <p:sp>
        <p:nvSpPr>
          <p:cNvPr id="341" name="Google Shape;341;p51"/>
          <p:cNvSpPr txBox="1"/>
          <p:nvPr/>
        </p:nvSpPr>
        <p:spPr>
          <a:xfrm>
            <a:off x="2638473" y="1698924"/>
            <a:ext cx="7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2</a:t>
            </a:r>
            <a:endParaRPr/>
          </a:p>
        </p:txBody>
      </p:sp>
      <p:sp>
        <p:nvSpPr>
          <p:cNvPr id="342" name="Google Shape;342;p51"/>
          <p:cNvSpPr txBox="1"/>
          <p:nvPr/>
        </p:nvSpPr>
        <p:spPr>
          <a:xfrm>
            <a:off x="4096693" y="1693534"/>
            <a:ext cx="7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3</a:t>
            </a:r>
            <a:endParaRPr/>
          </a:p>
        </p:txBody>
      </p:sp>
      <p:sp>
        <p:nvSpPr>
          <p:cNvPr id="343" name="Google Shape;343;p51"/>
          <p:cNvSpPr txBox="1"/>
          <p:nvPr/>
        </p:nvSpPr>
        <p:spPr>
          <a:xfrm>
            <a:off x="5386155" y="1738359"/>
            <a:ext cx="70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4</a:t>
            </a:r>
            <a:endParaRPr/>
          </a:p>
        </p:txBody>
      </p:sp>
      <p:sp>
        <p:nvSpPr>
          <p:cNvPr id="344" name="Google Shape;344;p51"/>
          <p:cNvSpPr txBox="1"/>
          <p:nvPr/>
        </p:nvSpPr>
        <p:spPr>
          <a:xfrm>
            <a:off x="6531429" y="1688144"/>
            <a:ext cx="7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5</a:t>
            </a:r>
            <a:endParaRPr/>
          </a:p>
        </p:txBody>
      </p:sp>
      <p:cxnSp>
        <p:nvCxnSpPr>
          <p:cNvPr id="345" name="Google Shape;345;p51"/>
          <p:cNvCxnSpPr/>
          <p:nvPr/>
        </p:nvCxnSpPr>
        <p:spPr>
          <a:xfrm rot="10800000">
            <a:off x="1612014" y="1110741"/>
            <a:ext cx="0" cy="2689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6" name="Google Shape;346;p51"/>
          <p:cNvCxnSpPr/>
          <p:nvPr/>
        </p:nvCxnSpPr>
        <p:spPr>
          <a:xfrm rot="10800000">
            <a:off x="1361108" y="3603925"/>
            <a:ext cx="277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51"/>
          <p:cNvSpPr txBox="1"/>
          <p:nvPr/>
        </p:nvSpPr>
        <p:spPr>
          <a:xfrm>
            <a:off x="764850" y="2224702"/>
            <a:ext cx="9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Passing controls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crete.compliance.png" id="352" name="Google Shape;352;p52"/>
          <p:cNvPicPr preferRelativeResize="0"/>
          <p:nvPr/>
        </p:nvPicPr>
        <p:blipFill rotWithShape="1">
          <a:blip r:embed="rId3">
            <a:alphaModFix/>
          </a:blip>
          <a:srcRect b="59" l="0" r="0" t="59"/>
          <a:stretch/>
        </p:blipFill>
        <p:spPr>
          <a:xfrm>
            <a:off x="1407113" y="1531531"/>
            <a:ext cx="6972025" cy="25012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2"/>
          <p:cNvSpPr txBox="1"/>
          <p:nvPr/>
        </p:nvSpPr>
        <p:spPr>
          <a:xfrm>
            <a:off x="1589603" y="1461360"/>
            <a:ext cx="692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1</a:t>
            </a:r>
            <a:endParaRPr/>
          </a:p>
        </p:txBody>
      </p:sp>
      <p:sp>
        <p:nvSpPr>
          <p:cNvPr id="354" name="Google Shape;354;p52"/>
          <p:cNvSpPr txBox="1"/>
          <p:nvPr/>
        </p:nvSpPr>
        <p:spPr>
          <a:xfrm>
            <a:off x="2638473" y="1698924"/>
            <a:ext cx="7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2</a:t>
            </a:r>
            <a:endParaRPr/>
          </a:p>
        </p:txBody>
      </p:sp>
      <p:sp>
        <p:nvSpPr>
          <p:cNvPr id="355" name="Google Shape;355;p52"/>
          <p:cNvSpPr txBox="1"/>
          <p:nvPr/>
        </p:nvSpPr>
        <p:spPr>
          <a:xfrm>
            <a:off x="4096693" y="1693534"/>
            <a:ext cx="704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3</a:t>
            </a:r>
            <a:endParaRPr/>
          </a:p>
        </p:txBody>
      </p:sp>
      <p:sp>
        <p:nvSpPr>
          <p:cNvPr id="356" name="Google Shape;356;p52"/>
          <p:cNvSpPr txBox="1"/>
          <p:nvPr/>
        </p:nvSpPr>
        <p:spPr>
          <a:xfrm>
            <a:off x="5386155" y="1738359"/>
            <a:ext cx="70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4</a:t>
            </a:r>
            <a:endParaRPr/>
          </a:p>
        </p:txBody>
      </p:sp>
      <p:sp>
        <p:nvSpPr>
          <p:cNvPr id="357" name="Google Shape;357;p52"/>
          <p:cNvSpPr txBox="1"/>
          <p:nvPr/>
        </p:nvSpPr>
        <p:spPr>
          <a:xfrm>
            <a:off x="6531429" y="1688144"/>
            <a:ext cx="70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Audit 5</a:t>
            </a:r>
            <a:endParaRPr/>
          </a:p>
        </p:txBody>
      </p:sp>
      <p:cxnSp>
        <p:nvCxnSpPr>
          <p:cNvPr id="358" name="Google Shape;358;p52"/>
          <p:cNvCxnSpPr/>
          <p:nvPr/>
        </p:nvCxnSpPr>
        <p:spPr>
          <a:xfrm rot="10800000">
            <a:off x="1612014" y="1110741"/>
            <a:ext cx="0" cy="2689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9" name="Google Shape;359;p52"/>
          <p:cNvCxnSpPr/>
          <p:nvPr/>
        </p:nvCxnSpPr>
        <p:spPr>
          <a:xfrm rot="10800000">
            <a:off x="1361108" y="3603925"/>
            <a:ext cx="2778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52"/>
          <p:cNvSpPr txBox="1"/>
          <p:nvPr/>
        </p:nvSpPr>
        <p:spPr>
          <a:xfrm>
            <a:off x="764850" y="2224702"/>
            <a:ext cx="9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aleway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Passing controls</a:t>
            </a:r>
            <a:endParaRPr/>
          </a:p>
        </p:txBody>
      </p:sp>
      <p:sp>
        <p:nvSpPr>
          <p:cNvPr id="361" name="Google Shape;361;p52"/>
          <p:cNvSpPr/>
          <p:nvPr/>
        </p:nvSpPr>
        <p:spPr>
          <a:xfrm>
            <a:off x="1638900" y="1445400"/>
            <a:ext cx="6277800" cy="20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2"/>
          <p:cNvSpPr/>
          <p:nvPr/>
        </p:nvSpPr>
        <p:spPr>
          <a:xfrm>
            <a:off x="1888025" y="3418525"/>
            <a:ext cx="4401000" cy="16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2"/>
          <p:cNvSpPr/>
          <p:nvPr/>
        </p:nvSpPr>
        <p:spPr>
          <a:xfrm>
            <a:off x="6894450" y="3418525"/>
            <a:ext cx="790500" cy="14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2"/>
          <p:cNvSpPr/>
          <p:nvPr/>
        </p:nvSpPr>
        <p:spPr>
          <a:xfrm>
            <a:off x="1740400" y="1487877"/>
            <a:ext cx="6262325" cy="1021725"/>
          </a:xfrm>
          <a:custGeom>
            <a:rect b="b" l="l" r="r" t="t"/>
            <a:pathLst>
              <a:path extrusionOk="0" h="40869" w="250493">
                <a:moveTo>
                  <a:pt x="0" y="40869"/>
                </a:moveTo>
                <a:cubicBezTo>
                  <a:pt x="12224" y="37191"/>
                  <a:pt x="48068" y="19010"/>
                  <a:pt x="73345" y="18803"/>
                </a:cubicBezTo>
                <a:cubicBezTo>
                  <a:pt x="98622" y="18596"/>
                  <a:pt x="123796" y="42112"/>
                  <a:pt x="151663" y="39626"/>
                </a:cubicBezTo>
                <a:cubicBezTo>
                  <a:pt x="179530" y="37140"/>
                  <a:pt x="224284" y="10360"/>
                  <a:pt x="240548" y="3885"/>
                </a:cubicBezTo>
                <a:cubicBezTo>
                  <a:pt x="256813" y="-2590"/>
                  <a:pt x="247800" y="1295"/>
                  <a:pt x="249250" y="777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3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Compliance</a:t>
            </a:r>
            <a:endParaRPr/>
          </a:p>
        </p:txBody>
      </p:sp>
      <p:pic>
        <p:nvPicPr>
          <p:cNvPr descr="cycle2-01.png" id="370" name="Google Shape;370;p53"/>
          <p:cNvPicPr preferRelativeResize="0"/>
          <p:nvPr/>
        </p:nvPicPr>
        <p:blipFill rotWithShape="1">
          <a:blip r:embed="rId3">
            <a:alphaModFix/>
          </a:blip>
          <a:srcRect b="0" l="-2094" r="-2104" t="0"/>
          <a:stretch/>
        </p:blipFill>
        <p:spPr>
          <a:xfrm rot="2700000">
            <a:off x="2867373" y="1232096"/>
            <a:ext cx="3409246" cy="3294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pec_Regular_Chef.png" id="371" name="Google Shape;371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133" y="2292402"/>
            <a:ext cx="809200" cy="223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f_Regular.png" id="372" name="Google Shape;372;p53"/>
          <p:cNvPicPr preferRelativeResize="0"/>
          <p:nvPr/>
        </p:nvPicPr>
        <p:blipFill rotWithShape="1">
          <a:blip r:embed="rId5">
            <a:alphaModFix/>
          </a:blip>
          <a:srcRect b="0" l="-3020" r="3020" t="0"/>
          <a:stretch/>
        </p:blipFill>
        <p:spPr>
          <a:xfrm>
            <a:off x="4873137" y="3117474"/>
            <a:ext cx="457550" cy="4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3"/>
          <p:cNvSpPr/>
          <p:nvPr/>
        </p:nvSpPr>
        <p:spPr>
          <a:xfrm>
            <a:off x="461175" y="1653175"/>
            <a:ext cx="2616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7D3"/>
              </a:buClr>
              <a:buSzPts val="2200"/>
              <a:buFont typeface="Raleway"/>
              <a:buNone/>
            </a:pPr>
            <a:r>
              <a:rPr b="1" i="0" lang="en-US" sz="2200" u="none" cap="none" strike="noStrike">
                <a:solidFill>
                  <a:srgbClr val="3897D3"/>
                </a:solidFill>
                <a:latin typeface="Raleway"/>
                <a:ea typeface="Raleway"/>
                <a:cs typeface="Raleway"/>
                <a:sym typeface="Raleway"/>
              </a:rPr>
              <a:t>Detect</a:t>
            </a:r>
            <a:endParaRPr/>
          </a:p>
        </p:txBody>
      </p:sp>
      <p:sp>
        <p:nvSpPr>
          <p:cNvPr id="374" name="Google Shape;374;p53"/>
          <p:cNvSpPr/>
          <p:nvPr/>
        </p:nvSpPr>
        <p:spPr>
          <a:xfrm>
            <a:off x="5770600" y="3987992"/>
            <a:ext cx="2616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8B21"/>
              </a:buClr>
              <a:buSzPts val="2200"/>
              <a:buFont typeface="Raleway"/>
              <a:buNone/>
            </a:pPr>
            <a:r>
              <a:rPr b="1" i="0" lang="en-US" sz="2200" u="none" cap="none" strike="noStrike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Correct</a:t>
            </a:r>
            <a:endParaRPr/>
          </a:p>
        </p:txBody>
      </p:sp>
      <p:sp>
        <p:nvSpPr>
          <p:cNvPr id="375" name="Google Shape;375;p53"/>
          <p:cNvSpPr/>
          <p:nvPr/>
        </p:nvSpPr>
        <p:spPr>
          <a:xfrm>
            <a:off x="3126150" y="1433278"/>
            <a:ext cx="2891700" cy="289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3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Automation!</a:t>
            </a:r>
            <a:endParaRPr/>
          </a:p>
        </p:txBody>
      </p:sp>
      <p:pic>
        <p:nvPicPr>
          <p:cNvPr id="382" name="Google Shape;38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957" y="1096544"/>
            <a:ext cx="5268019" cy="327670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4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ctrTitle"/>
          </p:nvPr>
        </p:nvSpPr>
        <p:spPr>
          <a:xfrm>
            <a:off x="381000" y="1819375"/>
            <a:ext cx="69594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Success for the Modern Enterprise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</a:t>
            </a:r>
            <a:endParaRPr/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63" y="1689102"/>
            <a:ext cx="6355080" cy="1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5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 - Operating System security</a:t>
            </a:r>
            <a:endParaRPr/>
          </a:p>
        </p:txBody>
      </p:sp>
      <p:sp>
        <p:nvSpPr>
          <p:cNvPr id="396" name="Google Shape;396;p56"/>
          <p:cNvSpPr txBox="1"/>
          <p:nvPr>
            <p:ph idx="1" type="body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'cis-enforce-password-history-1.1.1'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impact </a:t>
            </a:r>
            <a:r>
              <a:rPr lang="en-US" sz="15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0.4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title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'1.1.1 Set Enforce password history to 24 or more passwords'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desc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'Set Enforce password history to 24 or more passwords'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describe security_policy </a:t>
            </a: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its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'PasswordHistorySize'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should be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&gt;=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24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5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6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 - Application security</a:t>
            </a:r>
            <a:endParaRPr/>
          </a:p>
        </p:txBody>
      </p:sp>
      <p:sp>
        <p:nvSpPr>
          <p:cNvPr id="403" name="Google Shape;403;p57"/>
          <p:cNvSpPr txBox="1"/>
          <p:nvPr>
            <p:ph idx="1" type="body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'mysql_configuration'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impact </a:t>
            </a:r>
            <a:r>
              <a:rPr lang="en-US" sz="15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title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'MySQL Configuration'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desc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'Ensure MySQL is running on the correct port'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describe mysql_conf </a:t>
            </a: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its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'port'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should eq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'3306'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its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'socket'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should eq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'/var/run/mysqld/mysql.sock'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5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7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Detect - Cloud Infrastructure security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's3_bucket_security'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impact </a:t>
            </a:r>
            <a:r>
              <a:rPr lang="en-US" sz="1500">
                <a:solidFill>
                  <a:srgbClr val="DB4437"/>
                </a:solidFill>
                <a:latin typeface="Roboto Mono"/>
                <a:ea typeface="Roboto Mono"/>
                <a:cs typeface="Roboto Mono"/>
                <a:sym typeface="Roboto Mono"/>
              </a:rPr>
              <a:t>0.7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title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'S3 bucket should exist and be private'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desc  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'Simple example of AWS S3 scanning'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describe aws_s3_bucket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1500">
                <a:solidFill>
                  <a:srgbClr val="0F9D58"/>
                </a:solidFill>
                <a:latin typeface="Roboto Mono"/>
                <a:ea typeface="Roboto Mono"/>
                <a:cs typeface="Roboto Mono"/>
                <a:sym typeface="Roboto Mono"/>
              </a:rPr>
              <a:t>'test_bucket'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do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it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should exist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  it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should_not be_public </a:t>
            </a:r>
            <a:r>
              <a:rPr lang="en-US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br>
              <a:rPr lang="en-US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US" sz="1500">
                <a:solidFill>
                  <a:srgbClr val="4285F4"/>
                </a:solidFill>
                <a:latin typeface="Roboto Mono"/>
                <a:ea typeface="Roboto Mono"/>
                <a:cs typeface="Roboto Mono"/>
                <a:sym typeface="Roboto Mono"/>
              </a:rPr>
              <a:t>end</a:t>
            </a:r>
            <a:endParaRPr sz="1500">
              <a:solidFill>
                <a:srgbClr val="4285F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8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F5364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200651" y="335159"/>
            <a:ext cx="87426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None/>
            </a:pPr>
            <a:r>
              <a:rPr b="1" lang="en-US">
                <a:solidFill>
                  <a:schemeClr val="lt1"/>
                </a:solidFill>
              </a:rPr>
              <a:t>Inspec</a:t>
            </a:r>
            <a:r>
              <a:rPr b="1" lang="en-US">
                <a:solidFill>
                  <a:schemeClr val="lt1"/>
                </a:solidFill>
              </a:rPr>
              <a:t> Profiles</a:t>
            </a:r>
            <a:endParaRPr/>
          </a:p>
        </p:txBody>
      </p:sp>
      <p:pic>
        <p:nvPicPr>
          <p:cNvPr descr="Image result for aws" id="417" name="Google Shape;41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554" y="1461384"/>
            <a:ext cx="1131580" cy="425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entos" id="418" name="Google Shape;418;p59"/>
          <p:cNvPicPr preferRelativeResize="0"/>
          <p:nvPr/>
        </p:nvPicPr>
        <p:blipFill rotWithShape="1">
          <a:blip r:embed="rId4">
            <a:alphaModFix/>
          </a:blip>
          <a:srcRect b="29313" l="26639" r="30148" t="8620"/>
          <a:stretch/>
        </p:blipFill>
        <p:spPr>
          <a:xfrm>
            <a:off x="3245867" y="1423453"/>
            <a:ext cx="526143" cy="5189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pe" id="419" name="Google Shape;41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0157" y="1469915"/>
            <a:ext cx="1020525" cy="4260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ix" id="420" name="Google Shape;420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8833" y="1423453"/>
            <a:ext cx="526143" cy="52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7347" y="3038559"/>
            <a:ext cx="599994" cy="52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use" id="422" name="Google Shape;422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52007" y="3038568"/>
            <a:ext cx="913849" cy="426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ubuntu server" id="423" name="Google Shape;423;p5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81884" y="2989257"/>
            <a:ext cx="526143" cy="5315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indows" id="424" name="Google Shape;424;p59"/>
          <p:cNvPicPr preferRelativeResize="0"/>
          <p:nvPr/>
        </p:nvPicPr>
        <p:blipFill rotWithShape="1">
          <a:blip r:embed="rId10">
            <a:alphaModFix/>
          </a:blip>
          <a:srcRect b="21887" l="27960" r="27965" t="24651"/>
          <a:stretch/>
        </p:blipFill>
        <p:spPr>
          <a:xfrm>
            <a:off x="6791908" y="2942597"/>
            <a:ext cx="599995" cy="63729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9"/>
          <p:cNvSpPr txBox="1"/>
          <p:nvPr/>
        </p:nvSpPr>
        <p:spPr>
          <a:xfrm>
            <a:off x="997859" y="2071332"/>
            <a:ext cx="1439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Amazon Linux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8"/>
              <a:buFont typeface="Arial"/>
              <a:buNone/>
            </a:pP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2014.09 / 2015.03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6" name="Google Shape;426;p59"/>
          <p:cNvSpPr txBox="1"/>
          <p:nvPr/>
        </p:nvSpPr>
        <p:spPr>
          <a:xfrm>
            <a:off x="2789343" y="2071332"/>
            <a:ext cx="14391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CentOS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8"/>
              <a:buFont typeface="Arial"/>
              <a:buNone/>
            </a:pP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 / 7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7" name="Google Shape;427;p59"/>
          <p:cNvSpPr txBox="1"/>
          <p:nvPr/>
        </p:nvSpPr>
        <p:spPr>
          <a:xfrm>
            <a:off x="4580826" y="2071332"/>
            <a:ext cx="1439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HP UX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8"/>
              <a:buFont typeface="Arial"/>
              <a:buNone/>
            </a:pP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11i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59"/>
          <p:cNvSpPr txBox="1"/>
          <p:nvPr/>
        </p:nvSpPr>
        <p:spPr>
          <a:xfrm>
            <a:off x="6372310" y="2071332"/>
            <a:ext cx="1439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IBM AIX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8"/>
              <a:buFont typeface="Arial"/>
              <a:buNone/>
            </a:pP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5.3 / 6.1 / 7.1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9" name="Google Shape;429;p59"/>
          <p:cNvSpPr txBox="1"/>
          <p:nvPr/>
        </p:nvSpPr>
        <p:spPr>
          <a:xfrm>
            <a:off x="997859" y="3798041"/>
            <a:ext cx="1439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RHEL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8"/>
              <a:buFont typeface="Arial"/>
              <a:buNone/>
            </a:pP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 / 7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0" name="Google Shape;430;p59"/>
          <p:cNvSpPr txBox="1"/>
          <p:nvPr/>
        </p:nvSpPr>
        <p:spPr>
          <a:xfrm>
            <a:off x="2789343" y="3798041"/>
            <a:ext cx="14391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SLES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8"/>
              <a:buFont typeface="Arial"/>
              <a:buNone/>
            </a:pP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11 / 12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1" name="Google Shape;431;p59"/>
          <p:cNvSpPr txBox="1"/>
          <p:nvPr/>
        </p:nvSpPr>
        <p:spPr>
          <a:xfrm>
            <a:off x="4580853" y="3798041"/>
            <a:ext cx="1439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Ubuntu Server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8"/>
              <a:buFont typeface="Arial"/>
              <a:buNone/>
            </a:pP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12.04 / 14.04 / 16.04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2" name="Google Shape;432;p59"/>
          <p:cNvSpPr txBox="1"/>
          <p:nvPr/>
        </p:nvSpPr>
        <p:spPr>
          <a:xfrm>
            <a:off x="6037685" y="3798041"/>
            <a:ext cx="21084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25" lIns="57125" spcFirstLastPara="1" rIns="57125" wrap="square" tIns="5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Windows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88"/>
              <a:buFont typeface="Arial"/>
              <a:buNone/>
            </a:pP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7 / 8 / 10 /</a:t>
            </a:r>
            <a:b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2012 / 2012R2 /</a:t>
            </a:r>
            <a:b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88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2016 / Nano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Continuous Compliance</a:t>
            </a:r>
            <a:endParaRPr/>
          </a:p>
        </p:txBody>
      </p:sp>
      <p:pic>
        <p:nvPicPr>
          <p:cNvPr descr="cycle2-01.png" id="438" name="Google Shape;438;p60"/>
          <p:cNvPicPr preferRelativeResize="0"/>
          <p:nvPr/>
        </p:nvPicPr>
        <p:blipFill rotWithShape="1">
          <a:blip r:embed="rId3">
            <a:alphaModFix/>
          </a:blip>
          <a:srcRect b="0" l="-2094" r="-2104" t="0"/>
          <a:stretch/>
        </p:blipFill>
        <p:spPr>
          <a:xfrm rot="2700000">
            <a:off x="2867373" y="1232096"/>
            <a:ext cx="3409246" cy="3294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pec_Regular_Chef.png" id="439" name="Google Shape;43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133" y="2292402"/>
            <a:ext cx="809200" cy="223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f_Regular.png" id="440" name="Google Shape;440;p60"/>
          <p:cNvPicPr preferRelativeResize="0"/>
          <p:nvPr/>
        </p:nvPicPr>
        <p:blipFill rotWithShape="1">
          <a:blip r:embed="rId5">
            <a:alphaModFix/>
          </a:blip>
          <a:srcRect b="0" l="-3020" r="3020" t="0"/>
          <a:stretch/>
        </p:blipFill>
        <p:spPr>
          <a:xfrm>
            <a:off x="4873137" y="3117474"/>
            <a:ext cx="457550" cy="45145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0"/>
          <p:cNvSpPr/>
          <p:nvPr/>
        </p:nvSpPr>
        <p:spPr>
          <a:xfrm>
            <a:off x="461175" y="1653175"/>
            <a:ext cx="2616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7D3"/>
              </a:buClr>
              <a:buSzPts val="2200"/>
              <a:buFont typeface="Raleway"/>
              <a:buNone/>
            </a:pPr>
            <a:r>
              <a:rPr b="1" i="0" lang="en-US" sz="2200" u="none" cap="none" strike="noStrike">
                <a:solidFill>
                  <a:srgbClr val="3897D3"/>
                </a:solidFill>
                <a:latin typeface="Raleway"/>
                <a:ea typeface="Raleway"/>
                <a:cs typeface="Raleway"/>
                <a:sym typeface="Raleway"/>
              </a:rPr>
              <a:t>Detect</a:t>
            </a:r>
            <a:endParaRPr/>
          </a:p>
        </p:txBody>
      </p:sp>
      <p:sp>
        <p:nvSpPr>
          <p:cNvPr id="442" name="Google Shape;442;p60"/>
          <p:cNvSpPr/>
          <p:nvPr/>
        </p:nvSpPr>
        <p:spPr>
          <a:xfrm>
            <a:off x="5770600" y="3987992"/>
            <a:ext cx="2616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8B21"/>
              </a:buClr>
              <a:buSzPts val="2200"/>
              <a:buFont typeface="Raleway"/>
              <a:buNone/>
            </a:pPr>
            <a:r>
              <a:rPr b="1" i="0" lang="en-US" sz="2200" u="none" cap="none" strike="noStrike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Correct</a:t>
            </a:r>
            <a:endParaRPr/>
          </a:p>
        </p:txBody>
      </p:sp>
      <p:sp>
        <p:nvSpPr>
          <p:cNvPr id="443" name="Google Shape;443;p60"/>
          <p:cNvSpPr/>
          <p:nvPr/>
        </p:nvSpPr>
        <p:spPr>
          <a:xfrm>
            <a:off x="3126150" y="1433278"/>
            <a:ext cx="2891700" cy="289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ycle2-01.png" id="444" name="Google Shape;444;p60"/>
          <p:cNvPicPr preferRelativeResize="0"/>
          <p:nvPr/>
        </p:nvPicPr>
        <p:blipFill rotWithShape="1">
          <a:blip r:embed="rId3">
            <a:alphaModFix/>
          </a:blip>
          <a:srcRect b="0" l="-2094" r="-2104" t="0"/>
          <a:stretch/>
        </p:blipFill>
        <p:spPr>
          <a:xfrm rot="2700000">
            <a:off x="2867373" y="1232096"/>
            <a:ext cx="3409246" cy="3294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pec_Regular_Chef.png" id="445" name="Google Shape;445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7133" y="2292402"/>
            <a:ext cx="809200" cy="223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brand.chef.io/images/chef/logos/logo-1.png" id="446" name="Google Shape;446;p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3876" y="3084481"/>
            <a:ext cx="710474" cy="70025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0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Compliance as an innovation blocker</a:t>
            </a:r>
            <a:endParaRPr/>
          </a:p>
        </p:txBody>
      </p:sp>
      <p:sp>
        <p:nvSpPr>
          <p:cNvPr id="453" name="Google Shape;453;p61"/>
          <p:cNvSpPr txBox="1"/>
          <p:nvPr>
            <p:ph idx="1" type="body"/>
          </p:nvPr>
        </p:nvSpPr>
        <p:spPr>
          <a:xfrm>
            <a:off x="603175" y="1465350"/>
            <a:ext cx="42339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rPr b="1" lang="en-US" sz="2000"/>
              <a:t>Scenario:</a:t>
            </a:r>
            <a:r>
              <a:rPr lang="en-US" sz="2000"/>
              <a:t> A top financial services firm parks new applications in security reviews for up to a year before they can be released.</a:t>
            </a:r>
            <a:endParaRPr sz="2000"/>
          </a:p>
        </p:txBody>
      </p:sp>
      <p:pic>
        <p:nvPicPr>
          <p:cNvPr id="454" name="Google Shape;4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9685" y="2232839"/>
            <a:ext cx="879075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801" y="2232839"/>
            <a:ext cx="881064" cy="8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1"/>
          <p:cNvSpPr txBox="1"/>
          <p:nvPr/>
        </p:nvSpPr>
        <p:spPr>
          <a:xfrm>
            <a:off x="5472974" y="3330040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Deployment frequency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61"/>
          <p:cNvSpPr txBox="1"/>
          <p:nvPr/>
        </p:nvSpPr>
        <p:spPr>
          <a:xfrm>
            <a:off x="6878864" y="3330040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Time from</a:t>
            </a:r>
            <a:b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commit to deploy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8" name="Google Shape;458;p61"/>
          <p:cNvSpPr txBox="1"/>
          <p:nvPr/>
        </p:nvSpPr>
        <p:spPr>
          <a:xfrm>
            <a:off x="5486851" y="1411760"/>
            <a:ext cx="285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SPEED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Measure of rate</a:t>
            </a:r>
            <a:b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of software change</a:t>
            </a:r>
            <a:endParaRPr b="0" i="0" sz="5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9" name="Google Shape;459;p61"/>
          <p:cNvSpPr txBox="1"/>
          <p:nvPr/>
        </p:nvSpPr>
        <p:spPr>
          <a:xfrm>
            <a:off x="607300" y="3113900"/>
            <a:ext cx="48630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Can release to entire infrastructure of </a:t>
            </a:r>
            <a:r>
              <a:rPr b="1"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70,000 nodes within 6 hours</a:t>
            </a:r>
            <a:r>
              <a:rPr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of a release being made available</a:t>
            </a:r>
            <a:endParaRPr sz="20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0" name="Google Shape;460;p61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Lack of testing throughout the SDLC</a:t>
            </a:r>
            <a:endParaRPr/>
          </a:p>
        </p:txBody>
      </p:sp>
      <p:sp>
        <p:nvSpPr>
          <p:cNvPr id="466" name="Google Shape;466;p62"/>
          <p:cNvSpPr txBox="1"/>
          <p:nvPr>
            <p:ph idx="1" type="body"/>
          </p:nvPr>
        </p:nvSpPr>
        <p:spPr>
          <a:xfrm>
            <a:off x="603175" y="1465350"/>
            <a:ext cx="43875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rPr b="1" lang="en-US" sz="2000"/>
              <a:t>Scenario:</a:t>
            </a:r>
            <a:r>
              <a:rPr lang="en-US" sz="2000"/>
              <a:t> A leading retailer takes four months to deliver new functionality to its mobile app, and half of all updates break something.</a:t>
            </a:r>
            <a:endParaRPr sz="2000"/>
          </a:p>
        </p:txBody>
      </p:sp>
      <p:pic>
        <p:nvPicPr>
          <p:cNvPr id="467" name="Google Shape;46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6142" y="2232839"/>
            <a:ext cx="881064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252" y="2232839"/>
            <a:ext cx="881064" cy="8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2"/>
          <p:cNvSpPr txBox="1"/>
          <p:nvPr/>
        </p:nvSpPr>
        <p:spPr>
          <a:xfrm>
            <a:off x="6876315" y="3330040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Mean time</a:t>
            </a:r>
            <a:b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to resolve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0" name="Google Shape;470;p62"/>
          <p:cNvSpPr txBox="1"/>
          <p:nvPr/>
        </p:nvSpPr>
        <p:spPr>
          <a:xfrm>
            <a:off x="5470425" y="3330040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Change failure</a:t>
            </a:r>
            <a:b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rate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1" name="Google Shape;471;p62"/>
          <p:cNvSpPr txBox="1"/>
          <p:nvPr/>
        </p:nvSpPr>
        <p:spPr>
          <a:xfrm>
            <a:off x="5488205" y="1411760"/>
            <a:ext cx="28395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EFFICIENCY</a:t>
            </a:r>
            <a:endParaRPr b="1" i="0" sz="18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Measure of effectiveness</a:t>
            </a:r>
            <a:b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of software change</a:t>
            </a:r>
            <a:endParaRPr b="0" i="0" sz="5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2" name="Google Shape;472;p62"/>
          <p:cNvSpPr txBox="1"/>
          <p:nvPr/>
        </p:nvSpPr>
        <p:spPr>
          <a:xfrm>
            <a:off x="607300" y="3113900"/>
            <a:ext cx="48630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10 seconds to deploy the app</a:t>
            </a:r>
            <a:r>
              <a:rPr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2000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with little risk of failure. When extended across 200 apps, the company expects to</a:t>
            </a:r>
            <a:r>
              <a:rPr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save $1.6M in operational costs</a:t>
            </a:r>
            <a:r>
              <a:rPr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-US" sz="2000">
                <a:solidFill>
                  <a:schemeClr val="accent2"/>
                </a:solidFill>
                <a:latin typeface="Raleway Light"/>
                <a:ea typeface="Raleway Light"/>
                <a:cs typeface="Raleway Light"/>
                <a:sym typeface="Raleway Light"/>
              </a:rPr>
              <a:t> while significantly reducing time to value.</a:t>
            </a:r>
            <a:endParaRPr sz="2000">
              <a:solidFill>
                <a:schemeClr val="accent2"/>
              </a:solidFill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3" name="Google Shape;473;p62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3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Painful and wasteful audits</a:t>
            </a:r>
            <a:endParaRPr/>
          </a:p>
        </p:txBody>
      </p:sp>
      <p:sp>
        <p:nvSpPr>
          <p:cNvPr id="479" name="Google Shape;479;p63"/>
          <p:cNvSpPr txBox="1"/>
          <p:nvPr>
            <p:ph idx="1" type="body"/>
          </p:nvPr>
        </p:nvSpPr>
        <p:spPr>
          <a:xfrm>
            <a:off x="603175" y="1465350"/>
            <a:ext cx="4233900" cy="22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2000"/>
              <a:t>Scenario:</a:t>
            </a:r>
            <a:r>
              <a:rPr lang="en-US" sz="2000"/>
              <a:t> A healthcare giant wastes thousands of hours on audits and still struggles to stay in compliance.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4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80" name="Google Shape;4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2173" y="2232830"/>
            <a:ext cx="881064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5544" y="2232830"/>
            <a:ext cx="879075" cy="8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3"/>
          <p:cNvSpPr txBox="1"/>
          <p:nvPr/>
        </p:nvSpPr>
        <p:spPr>
          <a:xfrm>
            <a:off x="5481720" y="1411752"/>
            <a:ext cx="2844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RISK</a:t>
            </a:r>
            <a:endParaRPr sz="1900">
              <a:solidFill>
                <a:srgbClr val="434343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Measure of quality</a:t>
            </a:r>
            <a:b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of software change</a:t>
            </a:r>
            <a:endParaRPr b="0" i="0" sz="5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3" name="Google Shape;483;p63"/>
          <p:cNvSpPr txBox="1"/>
          <p:nvPr/>
        </p:nvSpPr>
        <p:spPr>
          <a:xfrm>
            <a:off x="5788927" y="3330038"/>
            <a:ext cx="2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lang="en-US" sz="11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Conduct security reviews and complete changes</a:t>
            </a:r>
            <a:endParaRPr sz="10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63"/>
          <p:cNvSpPr txBox="1"/>
          <p:nvPr/>
        </p:nvSpPr>
        <p:spPr>
          <a:xfrm>
            <a:off x="607300" y="3113900"/>
            <a:ext cx="45807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Eliminated $2M in security and network management software toolset costs </a:t>
            </a:r>
            <a:r>
              <a:rPr lang="en-US" sz="20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while reducing remediation time across thousands of servers from weeks to one hour</a:t>
            </a:r>
            <a:endParaRPr sz="20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5" name="Google Shape;485;p63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4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/>
              <a:t>esting throughout the SDLC</a:t>
            </a:r>
            <a:endParaRPr/>
          </a:p>
        </p:txBody>
      </p:sp>
      <p:sp>
        <p:nvSpPr>
          <p:cNvPr id="491" name="Google Shape;491;p64"/>
          <p:cNvSpPr txBox="1"/>
          <p:nvPr/>
        </p:nvSpPr>
        <p:spPr>
          <a:xfrm>
            <a:off x="1627094" y="1371600"/>
            <a:ext cx="7134300" cy="30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8B21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In a development workflow</a:t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5943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536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1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As part of a build pipeline</a:t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5943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536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1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In production</a:t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95943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3F536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85750" lvl="0" marL="2857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18B21"/>
              </a:buClr>
              <a:buSzPts val="1414"/>
              <a:buFont typeface="Raleway"/>
              <a:buChar char="•"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On long lived / legacy systems</a:t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A close up of a logo&#10;&#10;Description generated with very high confidence" id="492" name="Google Shape;49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017" y="2083551"/>
            <a:ext cx="627972" cy="6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493" name="Google Shape;49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041" y="1333565"/>
            <a:ext cx="567930" cy="567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docker icon" id="494" name="Google Shape;494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796" y="1388875"/>
            <a:ext cx="309311" cy="3093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495" name="Google Shape;495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992" y="2893568"/>
            <a:ext cx="613665" cy="613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generated with very high confidence" id="496" name="Google Shape;496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2264" y="3770484"/>
            <a:ext cx="563107" cy="563107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4"/>
          <p:cNvSpPr/>
          <p:nvPr/>
        </p:nvSpPr>
        <p:spPr>
          <a:xfrm>
            <a:off x="5065544" y="1072618"/>
            <a:ext cx="721800" cy="3397500"/>
          </a:xfrm>
          <a:prstGeom prst="rightBracket">
            <a:avLst>
              <a:gd fmla="val 8333" name="adj"/>
            </a:avLst>
          </a:prstGeom>
          <a:noFill/>
          <a:ln cap="flat" cmpd="sng" w="12700">
            <a:solidFill>
              <a:srgbClr val="F087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434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4"/>
          <p:cNvSpPr txBox="1"/>
          <p:nvPr/>
        </p:nvSpPr>
        <p:spPr>
          <a:xfrm>
            <a:off x="6099050" y="2540525"/>
            <a:ext cx="27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64"/>
              </a:buClr>
              <a:buSzPts val="2400"/>
              <a:buFont typeface="Gill Sans"/>
              <a:buNone/>
            </a:pPr>
            <a:r>
              <a:rPr lang="en-US" sz="1800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Compliance</a:t>
            </a:r>
            <a:r>
              <a:rPr i="0" lang="en-US" sz="1800" u="none" cap="none" strike="noStrike">
                <a:solidFill>
                  <a:srgbClr val="3F5364"/>
                </a:solidFill>
                <a:latin typeface="Raleway"/>
                <a:ea typeface="Raleway"/>
                <a:cs typeface="Raleway"/>
                <a:sym typeface="Raleway"/>
              </a:rPr>
              <a:t> by Design!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99" name="Google Shape;499;p64"/>
          <p:cNvCxnSpPr>
            <a:stCxn id="497" idx="2"/>
            <a:endCxn id="498" idx="1"/>
          </p:cNvCxnSpPr>
          <p:nvPr/>
        </p:nvCxnSpPr>
        <p:spPr>
          <a:xfrm>
            <a:off x="5787344" y="2771368"/>
            <a:ext cx="311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" name="Google Shape;500;p64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/>
          <p:nvPr>
            <p:ph type="title"/>
          </p:nvPr>
        </p:nvSpPr>
        <p:spPr>
          <a:xfrm>
            <a:off x="1330522" y="1078258"/>
            <a:ext cx="6483000" cy="17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Every company is a tech company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3" name="Google Shape;123;p29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5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Further information</a:t>
            </a:r>
            <a:endParaRPr/>
          </a:p>
        </p:txBody>
      </p:sp>
      <p:sp>
        <p:nvSpPr>
          <p:cNvPr id="506" name="Google Shape;506;p65"/>
          <p:cNvSpPr txBox="1"/>
          <p:nvPr>
            <p:ph idx="1" type="body"/>
          </p:nvPr>
        </p:nvSpPr>
        <p:spPr>
          <a:xfrm>
            <a:off x="381003" y="1044111"/>
            <a:ext cx="83820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rPr lang="en-US" sz="2000">
                <a:solidFill>
                  <a:schemeClr val="accent2"/>
                </a:solidFill>
              </a:rPr>
              <a:t>Documentation and resources – </a:t>
            </a:r>
            <a:r>
              <a:rPr lang="en-US" sz="2000" u="sng">
                <a:solidFill>
                  <a:schemeClr val="accent1"/>
                </a:solidFill>
                <a:hlinkClick r:id="rId3"/>
              </a:rPr>
              <a:t>https://inspec.io</a:t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rPr lang="en-US" sz="2000">
                <a:solidFill>
                  <a:schemeClr val="accent2"/>
                </a:solidFill>
              </a:rPr>
              <a:t>InSpec and Compliance tutorials – </a:t>
            </a:r>
            <a:r>
              <a:rPr lang="en-US" sz="2000" u="sng">
                <a:solidFill>
                  <a:schemeClr val="accent1"/>
                </a:solidFill>
                <a:hlinkClick r:id="rId4"/>
              </a:rPr>
              <a:t>https://learn.chef.io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71"/>
              <a:buFont typeface="Arial"/>
              <a:buNone/>
            </a:pPr>
            <a:r>
              <a:rPr lang="en-US" sz="2000">
                <a:solidFill>
                  <a:schemeClr val="accent2"/>
                </a:solidFill>
              </a:rPr>
              <a:t>Engage with the community - </a:t>
            </a:r>
            <a:r>
              <a:rPr lang="en-US" sz="2000" u="sng">
                <a:solidFill>
                  <a:schemeClr val="accent1"/>
                </a:solidFill>
                <a:hlinkClick r:id="rId5"/>
              </a:rPr>
              <a:t>https://www.chef.io/summits/</a:t>
            </a:r>
            <a:r>
              <a:rPr lang="en-US" sz="2000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</a:rPr>
              <a:t>Come and talk to us! - </a:t>
            </a:r>
            <a:r>
              <a:rPr lang="en-US" sz="2000">
                <a:solidFill>
                  <a:schemeClr val="accent1"/>
                </a:solidFill>
              </a:rPr>
              <a:t>Stand 16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07" name="Google Shape;507;p65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 txBox="1"/>
          <p:nvPr>
            <p:ph type="title"/>
          </p:nvPr>
        </p:nvSpPr>
        <p:spPr>
          <a:xfrm>
            <a:off x="1330522" y="1078258"/>
            <a:ext cx="6483000" cy="17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Thank you!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13" name="Google Shape;513;p66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0"/>
          <p:cNvGrpSpPr/>
          <p:nvPr/>
        </p:nvGrpSpPr>
        <p:grpSpPr>
          <a:xfrm>
            <a:off x="856237" y="2056373"/>
            <a:ext cx="1030725" cy="1030754"/>
            <a:chOff x="-2839134" y="3156330"/>
            <a:chExt cx="916200" cy="915900"/>
          </a:xfrm>
        </p:grpSpPr>
        <p:sp>
          <p:nvSpPr>
            <p:cNvPr id="129" name="Google Shape;129;p30"/>
            <p:cNvSpPr/>
            <p:nvPr/>
          </p:nvSpPr>
          <p:spPr>
            <a:xfrm>
              <a:off x="-2839134" y="3156330"/>
              <a:ext cx="916200" cy="915900"/>
            </a:xfrm>
            <a:prstGeom prst="ellipse">
              <a:avLst/>
            </a:prstGeom>
            <a:solidFill>
              <a:srgbClr val="435464"/>
            </a:solidFill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34275" lIns="0" spcFirstLastPara="1" rIns="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Idea</a:t>
              </a:r>
              <a:endParaRPr sz="1100"/>
            </a:p>
          </p:txBody>
        </p:sp>
        <p:pic>
          <p:nvPicPr>
            <p:cNvPr id="130" name="Google Shape;130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580457" y="3285835"/>
              <a:ext cx="398700" cy="39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30"/>
          <p:cNvGrpSpPr/>
          <p:nvPr/>
        </p:nvGrpSpPr>
        <p:grpSpPr>
          <a:xfrm>
            <a:off x="7257038" y="2056373"/>
            <a:ext cx="1030725" cy="1030754"/>
            <a:chOff x="-867416" y="3156330"/>
            <a:chExt cx="916200" cy="915900"/>
          </a:xfrm>
        </p:grpSpPr>
        <p:sp>
          <p:nvSpPr>
            <p:cNvPr id="132" name="Google Shape;132;p30"/>
            <p:cNvSpPr/>
            <p:nvPr/>
          </p:nvSpPr>
          <p:spPr>
            <a:xfrm>
              <a:off x="-867416" y="3156330"/>
              <a:ext cx="916200" cy="915900"/>
            </a:xfrm>
            <a:prstGeom prst="ellipse">
              <a:avLst/>
            </a:prstGeom>
            <a:solidFill>
              <a:srgbClr val="435464"/>
            </a:solidFill>
            <a:ln cap="flat" cmpd="sng" w="635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34275" lIns="0" spcFirstLastPara="1" rIns="0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Ship</a:t>
              </a:r>
              <a:endParaRPr sz="1100"/>
            </a:p>
          </p:txBody>
        </p:sp>
        <p:pic>
          <p:nvPicPr>
            <p:cNvPr id="133" name="Google Shape;13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570184" y="3324391"/>
              <a:ext cx="321600" cy="321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4" name="Google Shape;134;p30"/>
          <p:cNvCxnSpPr/>
          <p:nvPr/>
        </p:nvCxnSpPr>
        <p:spPr>
          <a:xfrm>
            <a:off x="2153738" y="2563650"/>
            <a:ext cx="4819500" cy="171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5" name="Google Shape;135;p30"/>
          <p:cNvSpPr/>
          <p:nvPr/>
        </p:nvSpPr>
        <p:spPr>
          <a:xfrm>
            <a:off x="2914125" y="1973550"/>
            <a:ext cx="230700" cy="119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6" name="Google Shape;136;p30"/>
          <p:cNvSpPr/>
          <p:nvPr/>
        </p:nvSpPr>
        <p:spPr>
          <a:xfrm>
            <a:off x="3989475" y="1974000"/>
            <a:ext cx="230700" cy="119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7" name="Google Shape;137;p30"/>
          <p:cNvSpPr/>
          <p:nvPr/>
        </p:nvSpPr>
        <p:spPr>
          <a:xfrm>
            <a:off x="5580513" y="1974000"/>
            <a:ext cx="230700" cy="119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Friction exists throughout the process</a:t>
            </a:r>
            <a:endParaRPr/>
          </a:p>
        </p:txBody>
      </p:sp>
      <p:sp>
        <p:nvSpPr>
          <p:cNvPr id="143" name="Google Shape;143;p31"/>
          <p:cNvSpPr txBox="1"/>
          <p:nvPr/>
        </p:nvSpPr>
        <p:spPr>
          <a:xfrm>
            <a:off x="5611799" y="3554550"/>
            <a:ext cx="3134700" cy="1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Gartner, How to Seamlessly Integrate Security Into DevOps (2016)</a:t>
            </a:r>
            <a:endParaRPr sz="800">
              <a:solidFill>
                <a:srgbClr val="7D86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31"/>
          <p:cNvSpPr txBox="1"/>
          <p:nvPr/>
        </p:nvSpPr>
        <p:spPr>
          <a:xfrm>
            <a:off x="5611800" y="2716713"/>
            <a:ext cx="8985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77%</a:t>
            </a:r>
            <a:endParaRPr b="1" sz="27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31"/>
          <p:cNvSpPr txBox="1"/>
          <p:nvPr/>
        </p:nvSpPr>
        <p:spPr>
          <a:xfrm>
            <a:off x="6597300" y="2014338"/>
            <a:ext cx="18495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IT Professionals say “yes”</a:t>
            </a:r>
            <a:endParaRPr b="1" sz="13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31"/>
          <p:cNvSpPr txBox="1"/>
          <p:nvPr/>
        </p:nvSpPr>
        <p:spPr>
          <a:xfrm>
            <a:off x="6597300" y="2672013"/>
            <a:ext cx="21657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Information Security professionals agree</a:t>
            </a:r>
            <a:endParaRPr b="1" sz="13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5611800" y="2059038"/>
            <a:ext cx="898500" cy="6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81%</a:t>
            </a:r>
            <a:endParaRPr b="1" sz="2700">
              <a:solidFill>
                <a:srgbClr val="F18B2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31"/>
          <p:cNvSpPr txBox="1"/>
          <p:nvPr/>
        </p:nvSpPr>
        <p:spPr>
          <a:xfrm>
            <a:off x="5611800" y="1484838"/>
            <a:ext cx="25380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Do InfoSec policies inhibit agility and speed?</a:t>
            </a:r>
            <a:endParaRPr sz="1100">
              <a:solidFill>
                <a:srgbClr val="434343"/>
              </a:solidFill>
            </a:endParaRPr>
          </a:p>
        </p:txBody>
      </p:sp>
      <p:sp>
        <p:nvSpPr>
          <p:cNvPr id="149" name="Google Shape;149;p31"/>
          <p:cNvSpPr txBox="1"/>
          <p:nvPr/>
        </p:nvSpPr>
        <p:spPr>
          <a:xfrm>
            <a:off x="381000" y="1539225"/>
            <a:ext cx="44826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F18B21"/>
              </a:buClr>
              <a:buSzPts val="1600"/>
              <a:buFont typeface="Raleway"/>
              <a:buChar char="●"/>
            </a:pPr>
            <a:r>
              <a:rPr lang="en-US" sz="16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Security controls in the wrong places</a:t>
            </a:r>
            <a:endParaRPr sz="16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8B21"/>
              </a:buClr>
              <a:buSzPts val="1600"/>
              <a:buFont typeface="Raleway"/>
              <a:buChar char="●"/>
            </a:pPr>
            <a:r>
              <a:rPr lang="en-US" sz="16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Sluggish change processes and approvals</a:t>
            </a:r>
            <a:endParaRPr sz="16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8B21"/>
              </a:buClr>
              <a:buSzPts val="1600"/>
              <a:buFont typeface="Raleway"/>
              <a:buChar char="●"/>
            </a:pPr>
            <a:r>
              <a:rPr lang="en-US" sz="16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Testing happens late, feedback is slow</a:t>
            </a:r>
            <a:endParaRPr sz="16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8B21"/>
              </a:buClr>
              <a:buSzPts val="1600"/>
              <a:buFont typeface="Raleway"/>
              <a:buChar char="●"/>
            </a:pPr>
            <a:r>
              <a:rPr lang="en-US" sz="16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Speed isn’t repeatable, doesn’t scale</a:t>
            </a:r>
            <a:endParaRPr sz="16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31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ctrTitle"/>
          </p:nvPr>
        </p:nvSpPr>
        <p:spPr>
          <a:xfrm>
            <a:off x="381000" y="1819376"/>
            <a:ext cx="61722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 Mitigation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Risk Mitigation</a:t>
            </a:r>
            <a:endParaRPr/>
          </a:p>
        </p:txBody>
      </p:sp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36" y="2169768"/>
            <a:ext cx="881064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706" y="2169768"/>
            <a:ext cx="879075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088" y="2169768"/>
            <a:ext cx="881064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2198" y="2169768"/>
            <a:ext cx="881064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3835" y="2169768"/>
            <a:ext cx="879075" cy="88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951" y="2169768"/>
            <a:ext cx="881064" cy="8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3"/>
          <p:cNvSpPr txBox="1"/>
          <p:nvPr/>
        </p:nvSpPr>
        <p:spPr>
          <a:xfrm>
            <a:off x="277124" y="3266969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Deployment frequency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1683014" y="3266969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Time from</a:t>
            </a:r>
            <a:b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commit to deploy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33"/>
          <p:cNvSpPr txBox="1"/>
          <p:nvPr/>
        </p:nvSpPr>
        <p:spPr>
          <a:xfrm>
            <a:off x="4558261" y="3266969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Mean time</a:t>
            </a:r>
            <a:b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to resolve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3152371" y="3266969"/>
            <a:ext cx="14607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Change failure</a:t>
            </a:r>
            <a:b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i="0" lang="en-US" sz="1100" u="none" cap="none" strike="noStrik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rate</a:t>
            </a:r>
            <a:endParaRPr i="0" sz="1000" u="none" cap="none" strike="noStrike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291001" y="1348689"/>
            <a:ext cx="28527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SPEED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Measure of rate</a:t>
            </a:r>
            <a:b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of software change</a:t>
            </a:r>
            <a:endParaRPr b="0" i="0" sz="5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3170151" y="1348689"/>
            <a:ext cx="28395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EFFICIENCY</a:t>
            </a:r>
            <a:endParaRPr b="1" i="0" sz="18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Measure of effectiveness</a:t>
            </a:r>
            <a:b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of software change</a:t>
            </a:r>
            <a:endParaRPr b="0" i="0" sz="5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6022882" y="1348689"/>
            <a:ext cx="2844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1" i="0" lang="en-US" sz="18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RISK</a:t>
            </a:r>
            <a:endParaRPr sz="1900">
              <a:solidFill>
                <a:srgbClr val="434343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Raleway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Measure of quality</a:t>
            </a:r>
            <a:b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0" i="0" lang="en-US" sz="1100" u="none" cap="none" strike="noStrike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of software change</a:t>
            </a:r>
            <a:endParaRPr b="0" i="0" sz="500" u="none" cap="none" strike="noStrike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6330089" y="3266975"/>
            <a:ext cx="2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D868C"/>
              </a:buClr>
              <a:buFont typeface="Raleway"/>
              <a:buNone/>
            </a:pPr>
            <a:r>
              <a:rPr lang="en-US" sz="11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Conduct security reviews and complete changes</a:t>
            </a:r>
            <a:endParaRPr sz="1000"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5" name="Google Shape;175;p33"/>
          <p:cNvCxnSpPr/>
          <p:nvPr/>
        </p:nvCxnSpPr>
        <p:spPr>
          <a:xfrm>
            <a:off x="3156941" y="1407409"/>
            <a:ext cx="0" cy="2387400"/>
          </a:xfrm>
          <a:prstGeom prst="straightConnector1">
            <a:avLst/>
          </a:prstGeom>
          <a:noFill/>
          <a:ln cap="flat" cmpd="sng" w="9525">
            <a:solidFill>
              <a:srgbClr val="7D868C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33"/>
          <p:cNvCxnSpPr/>
          <p:nvPr/>
        </p:nvCxnSpPr>
        <p:spPr>
          <a:xfrm>
            <a:off x="6022883" y="1407409"/>
            <a:ext cx="0" cy="2387400"/>
          </a:xfrm>
          <a:prstGeom prst="straightConnector1">
            <a:avLst/>
          </a:prstGeom>
          <a:noFill/>
          <a:ln cap="flat" cmpd="sng" w="9525">
            <a:solidFill>
              <a:srgbClr val="7D868C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33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350" y="1230400"/>
            <a:ext cx="3349290" cy="334929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4"/>
          <p:cNvSpPr txBox="1"/>
          <p:nvPr>
            <p:ph type="title"/>
          </p:nvPr>
        </p:nvSpPr>
        <p:spPr>
          <a:xfrm>
            <a:off x="381003" y="342902"/>
            <a:ext cx="83820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 legged stool...</a:t>
            </a:r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8334225" y="0"/>
            <a:ext cx="809700" cy="40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hef2017">
  <a:themeElements>
    <a:clrScheme name="Custom 3">
      <a:dk1>
        <a:srgbClr val="000000"/>
      </a:dk1>
      <a:lt1>
        <a:srgbClr val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hef template 2017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